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66" r:id="rId2"/>
    <p:sldId id="289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91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90" r:id="rId35"/>
    <p:sldId id="293" r:id="rId36"/>
    <p:sldId id="294" r:id="rId37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4C214-CAD5-41F6-BADA-F536353CA64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76A65-2857-48DE-AD29-DC8B9A59D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36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93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68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1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29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58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34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90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6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85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2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0C643-48D5-4CE9-9872-15629B8E41B3}" type="datetimeFigureOut">
              <a:rPr kumimoji="1" lang="ja-JP" altLang="en-US" smtClean="0"/>
              <a:t>2014/9/1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FE81-A5A7-4E31-8F1D-9E650DF36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92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A general non-Newtonian n-body problem </a:t>
            </a:r>
            <a:br>
              <a:rPr lang="en-US" altLang="ja-JP" sz="3200" dirty="0"/>
            </a:br>
            <a:r>
              <a:rPr lang="en-US" altLang="ja-JP" sz="3200" dirty="0"/>
              <a:t>and dynamical scenarios of solutions.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ja-JP" sz="2800" dirty="0" err="1" smtClean="0"/>
              <a:t>Naohito</a:t>
            </a:r>
            <a:r>
              <a:rPr lang="en-US" altLang="ja-JP" sz="2800" dirty="0" smtClean="0"/>
              <a:t> Chino</a:t>
            </a:r>
          </a:p>
          <a:p>
            <a:pPr marL="0" indent="0" algn="ctr">
              <a:buNone/>
            </a:pPr>
            <a:r>
              <a:rPr lang="en-US" altLang="ja-JP" sz="2800" dirty="0"/>
              <a:t>Faculty of Psychological &amp; Physical Science,</a:t>
            </a:r>
          </a:p>
          <a:p>
            <a:pPr marL="0" indent="0" algn="ctr">
              <a:buNone/>
            </a:pPr>
            <a:r>
              <a:rPr lang="en-US" altLang="ja-JP" sz="2800" dirty="0"/>
              <a:t>Aichi </a:t>
            </a:r>
            <a:r>
              <a:rPr lang="en-US" altLang="ja-JP" sz="2800" dirty="0" err="1"/>
              <a:t>Gakuin</a:t>
            </a:r>
            <a:r>
              <a:rPr lang="en-US" altLang="ja-JP" sz="2800" dirty="0"/>
              <a:t> University</a:t>
            </a:r>
          </a:p>
          <a:p>
            <a:pPr algn="ctr"/>
            <a:endParaRPr lang="en-US" altLang="ja-JP" sz="2800" dirty="0"/>
          </a:p>
          <a:p>
            <a:pPr marL="0" indent="0" algn="ctr">
              <a:buNone/>
            </a:pPr>
            <a:r>
              <a:rPr lang="en-US" altLang="ja-JP" sz="2800" dirty="0"/>
              <a:t>Handout presented at the 42 annual meeting of the </a:t>
            </a:r>
            <a:r>
              <a:rPr lang="en-US" altLang="ja-JP" sz="2800" dirty="0" err="1"/>
              <a:t>Behaviormetric</a:t>
            </a:r>
            <a:r>
              <a:rPr lang="en-US" altLang="ja-JP" sz="2800" dirty="0"/>
              <a:t> Society of Japan.</a:t>
            </a:r>
          </a:p>
          <a:p>
            <a:pPr marL="0" indent="0" algn="ctr">
              <a:buNone/>
            </a:pPr>
            <a:r>
              <a:rPr lang="en-US" altLang="ja-JP" sz="2800" dirty="0"/>
              <a:t>Tohoku University</a:t>
            </a:r>
          </a:p>
          <a:p>
            <a:pPr marL="0" indent="0" algn="ctr">
              <a:buNone/>
            </a:pPr>
            <a:r>
              <a:rPr lang="en-US" altLang="ja-JP" sz="2800" dirty="0"/>
              <a:t>September 3</a:t>
            </a:r>
            <a:endParaRPr lang="ja-JP" altLang="en-US" sz="28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8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7" y="3132236"/>
            <a:ext cx="7791450" cy="337185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67544" y="45458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   （註２）</a:t>
            </a:r>
            <a:r>
              <a:rPr kumimoji="1" lang="ja-JP" altLang="en-US" sz="2800" dirty="0" smtClean="0"/>
              <a:t>次の図は、</a:t>
            </a:r>
            <a:r>
              <a:rPr kumimoji="1" lang="en-US" altLang="ja-JP" sz="2800" dirty="0" err="1" smtClean="0"/>
              <a:t>Barabási</a:t>
            </a:r>
            <a:r>
              <a:rPr kumimoji="1" lang="en-US" altLang="ja-JP" sz="2800" dirty="0" smtClean="0"/>
              <a:t> and Albert (1999).  </a:t>
            </a:r>
            <a:r>
              <a:rPr lang="en-US" altLang="ja-JP" sz="2800" i="1" dirty="0"/>
              <a:t>Scienc</a:t>
            </a:r>
            <a:r>
              <a:rPr lang="en-US" altLang="ja-JP" sz="2800" dirty="0"/>
              <a:t>e</a:t>
            </a:r>
            <a:r>
              <a:rPr lang="en-US" altLang="ja-JP" sz="2800" dirty="0" smtClean="0"/>
              <a:t>, </a:t>
            </a:r>
            <a:endParaRPr lang="en-US" altLang="ja-JP" sz="2800" dirty="0" smtClean="0"/>
          </a:p>
          <a:p>
            <a:r>
              <a:rPr lang="en-US" altLang="ja-JP" sz="2800" dirty="0" smtClean="0"/>
              <a:t>286, </a:t>
            </a:r>
            <a:r>
              <a:rPr lang="ja-JP" altLang="en-US" sz="2800" dirty="0" smtClean="0"/>
              <a:t>の </a:t>
            </a:r>
            <a:r>
              <a:rPr kumimoji="1" lang="en-US" altLang="ja-JP" sz="2800" dirty="0" smtClean="0"/>
              <a:t>Fig. 1 </a:t>
            </a:r>
            <a:r>
              <a:rPr lang="ja-JP" altLang="en-US" sz="2800" dirty="0" smtClean="0"/>
              <a:t>を切り取ったものである。</a:t>
            </a:r>
            <a:r>
              <a:rPr lang="en-US" altLang="ja-JP" sz="2800" dirty="0" smtClean="0"/>
              <a:t>A 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俳優共演</a:t>
            </a:r>
            <a:endParaRPr lang="en-US" altLang="ja-JP" sz="2800" dirty="0" smtClean="0"/>
          </a:p>
          <a:p>
            <a:r>
              <a:rPr lang="ja-JP" altLang="en-US" sz="2800" dirty="0"/>
              <a:t>関係</a:t>
            </a:r>
            <a:r>
              <a:rPr lang="ja-JP" altLang="en-US" sz="2800" dirty="0" smtClean="0"/>
              <a:t>のネットワーク</a:t>
            </a:r>
            <a:r>
              <a:rPr kumimoji="1" lang="ja-JP" altLang="en-US" sz="2800" dirty="0" smtClean="0"/>
              <a:t>で ノード数 </a:t>
            </a:r>
            <a:r>
              <a:rPr kumimoji="1" lang="en-US" altLang="ja-JP" sz="2800" dirty="0" smtClean="0"/>
              <a:t>N=212,250,  B  </a:t>
            </a:r>
            <a:r>
              <a:rPr kumimoji="1" lang="ja-JP" altLang="en-US" sz="2800" dirty="0" smtClean="0"/>
              <a:t>は </a:t>
            </a:r>
            <a:r>
              <a:rPr kumimoji="1" lang="en-US" altLang="ja-JP" sz="2800" dirty="0" smtClean="0"/>
              <a:t>WWW </a:t>
            </a:r>
          </a:p>
          <a:p>
            <a:r>
              <a:rPr kumimoji="1" lang="ja-JP" altLang="en-US" sz="2800" dirty="0" smtClean="0"/>
              <a:t>で </a:t>
            </a:r>
            <a:r>
              <a:rPr kumimoji="1" lang="en-US" altLang="ja-JP" sz="2800" dirty="0" smtClean="0"/>
              <a:t>N=325,729,  C </a:t>
            </a:r>
            <a:r>
              <a:rPr kumimoji="1" lang="ja-JP" altLang="en-US" sz="2800" dirty="0" err="1" smtClean="0"/>
              <a:t>は</a:t>
            </a:r>
            <a:r>
              <a:rPr lang="ja-JP" altLang="en-US" sz="2800" dirty="0" err="1"/>
              <a:t>送</a:t>
            </a:r>
            <a:r>
              <a:rPr lang="ja-JP" altLang="en-US" sz="2800" dirty="0" smtClean="0"/>
              <a:t>電線ネットワークで </a:t>
            </a:r>
            <a:r>
              <a:rPr lang="en-US" altLang="ja-JP" sz="2800" dirty="0" smtClean="0"/>
              <a:t>N=4,941 </a:t>
            </a:r>
            <a:r>
              <a:rPr lang="ja-JP" altLang="en-US" sz="2800" dirty="0" smtClean="0"/>
              <a:t>である。これらの図の </a:t>
            </a:r>
            <a:r>
              <a:rPr lang="en-US" altLang="ja-JP" sz="2800" b="1" u="sng" dirty="0" smtClean="0">
                <a:solidFill>
                  <a:srgbClr val="0070C0"/>
                </a:solidFill>
              </a:rPr>
              <a:t>log-log </a:t>
            </a:r>
            <a:r>
              <a:rPr lang="ja-JP" altLang="en-US" sz="2800" b="1" u="sng" dirty="0" smtClean="0">
                <a:solidFill>
                  <a:srgbClr val="0070C0"/>
                </a:solidFill>
              </a:rPr>
              <a:t>スケール上での</a:t>
            </a:r>
            <a:r>
              <a:rPr kumimoji="1" lang="ja-JP" altLang="en-US" sz="2800" b="1" u="sng" dirty="0" smtClean="0">
                <a:solidFill>
                  <a:srgbClr val="0070C0"/>
                </a:solidFill>
              </a:rPr>
              <a:t>点線の傾き </a:t>
            </a:r>
            <a:r>
              <a:rPr kumimoji="1" lang="en-US" altLang="ja-JP" sz="2800" b="1" u="sng" dirty="0" smtClean="0">
                <a:solidFill>
                  <a:srgbClr val="0070C0"/>
                </a:solidFill>
              </a:rPr>
              <a:t>γ </a:t>
            </a:r>
            <a:r>
              <a:rPr kumimoji="1" lang="ja-JP" altLang="en-US" sz="2800" dirty="0" smtClean="0"/>
              <a:t>は、順に </a:t>
            </a:r>
            <a:r>
              <a:rPr kumimoji="1" lang="en-US" altLang="ja-JP" sz="2800" dirty="0" smtClean="0"/>
              <a:t>2.3, 2.1, 4.0 </a:t>
            </a:r>
            <a:r>
              <a:rPr kumimoji="1" lang="ja-JP" altLang="en-US" sz="2800" dirty="0" smtClean="0"/>
              <a:t>である。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893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</a:t>
            </a:r>
            <a:r>
              <a:rPr lang="ja-JP" altLang="en-US" dirty="0" smtClean="0"/>
              <a:t>　</a:t>
            </a:r>
            <a:r>
              <a:rPr lang="en-US" altLang="ja-JP" sz="3600" dirty="0" smtClean="0"/>
              <a:t>Although </a:t>
            </a:r>
            <a:r>
              <a:rPr lang="en-US" altLang="ja-JP" sz="3600" dirty="0"/>
              <a:t>these quantifiable tools of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0070C0"/>
                </a:solidFill>
              </a:rPr>
              <a:t>complex </a:t>
            </a:r>
            <a:r>
              <a:rPr lang="en-US" altLang="ja-JP" sz="3600" dirty="0">
                <a:solidFill>
                  <a:srgbClr val="0070C0"/>
                </a:solidFill>
              </a:rPr>
              <a:t>networks</a:t>
            </a:r>
            <a:r>
              <a:rPr lang="en-US" altLang="ja-JP" sz="3600" dirty="0"/>
              <a:t> have provided various </a:t>
            </a:r>
          </a:p>
          <a:p>
            <a:pPr marL="0" indent="0">
              <a:buNone/>
            </a:pPr>
            <a:r>
              <a:rPr lang="en-US" altLang="ja-JP" sz="3600" dirty="0"/>
              <a:t>p</a:t>
            </a:r>
            <a:r>
              <a:rPr lang="en-US" altLang="ja-JP" sz="3600" dirty="0" smtClean="0"/>
              <a:t>ossibilities </a:t>
            </a:r>
            <a:r>
              <a:rPr lang="en-US" altLang="ja-JP" sz="3600" dirty="0"/>
              <a:t>to understand group structure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and </a:t>
            </a:r>
            <a:r>
              <a:rPr lang="en-US" altLang="ja-JP" sz="3600" dirty="0"/>
              <a:t>its evolution, there seems to be a </a:t>
            </a:r>
            <a:r>
              <a:rPr lang="en-US" altLang="ja-JP" sz="3600" dirty="0" smtClean="0">
                <a:solidFill>
                  <a:srgbClr val="FF0000"/>
                </a:solidFill>
              </a:rPr>
              <a:t>fun- </a:t>
            </a:r>
          </a:p>
          <a:p>
            <a:pPr marL="0" indent="0">
              <a:buNone/>
            </a:pPr>
            <a:r>
              <a:rPr lang="en-US" altLang="ja-JP" sz="3600" dirty="0" err="1" smtClean="0">
                <a:solidFill>
                  <a:srgbClr val="FF0000"/>
                </a:solidFill>
              </a:rPr>
              <a:t>damental</a:t>
            </a:r>
            <a:r>
              <a:rPr lang="en-US" altLang="ja-JP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>
                <a:solidFill>
                  <a:srgbClr val="FF0000"/>
                </a:solidFill>
              </a:rPr>
              <a:t>shortfall</a:t>
            </a:r>
            <a:r>
              <a:rPr lang="en-US" altLang="ja-JP" sz="3600" dirty="0"/>
              <a:t> in these tools, which is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inherited </a:t>
            </a:r>
            <a:r>
              <a:rPr lang="en-US" altLang="ja-JP" sz="3600" dirty="0"/>
              <a:t>from graph theory. </a:t>
            </a:r>
            <a:r>
              <a:rPr lang="en-US" altLang="ja-JP" sz="3600" dirty="0" smtClean="0"/>
              <a:t>  That </a:t>
            </a:r>
            <a:r>
              <a:rPr lang="en-US" altLang="ja-JP" sz="3600" dirty="0"/>
              <a:t>is, </a:t>
            </a:r>
            <a:r>
              <a:rPr lang="en-US" altLang="ja-JP" sz="3600" dirty="0" smtClean="0"/>
              <a:t>in </a:t>
            </a:r>
          </a:p>
          <a:p>
            <a:pPr marL="0" indent="0">
              <a:buNone/>
            </a:pPr>
            <a:r>
              <a:rPr lang="en-US" altLang="ja-JP" sz="3600" dirty="0" smtClean="0"/>
              <a:t>graph </a:t>
            </a:r>
            <a:r>
              <a:rPr lang="en-US" altLang="ja-JP" sz="3600" dirty="0"/>
              <a:t>theory </a:t>
            </a:r>
            <a:r>
              <a:rPr lang="en-US" altLang="ja-JP" sz="3600" u="sng" dirty="0"/>
              <a:t>the existence or </a:t>
            </a:r>
            <a:r>
              <a:rPr lang="en-US" altLang="ja-JP" sz="3600" u="sng" dirty="0" smtClean="0"/>
              <a:t>nonexistence</a:t>
            </a:r>
          </a:p>
          <a:p>
            <a:pPr marL="0" indent="0">
              <a:buNone/>
            </a:pPr>
            <a:r>
              <a:rPr lang="en-US" altLang="ja-JP" sz="3600" u="sng" dirty="0" smtClean="0"/>
              <a:t> </a:t>
            </a:r>
            <a:r>
              <a:rPr lang="en-US" altLang="ja-JP" sz="3600" u="sng" dirty="0"/>
              <a:t>of each path is binary</a:t>
            </a:r>
            <a:r>
              <a:rPr lang="en-US" altLang="ja-JP" sz="3600" dirty="0"/>
              <a:t>.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850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sz="3600" dirty="0"/>
              <a:t>However, </a:t>
            </a:r>
            <a:r>
              <a:rPr lang="en-US" altLang="ja-JP" sz="3600" dirty="0" smtClean="0">
                <a:solidFill>
                  <a:srgbClr val="0070C0"/>
                </a:solidFill>
              </a:rPr>
              <a:t>strengths </a:t>
            </a:r>
            <a:r>
              <a:rPr lang="en-US" altLang="ja-JP" sz="3600" dirty="0">
                <a:solidFill>
                  <a:srgbClr val="0070C0"/>
                </a:solidFill>
              </a:rPr>
              <a:t>of interactions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bet-</a:t>
            </a:r>
          </a:p>
          <a:p>
            <a:pPr marL="0" indent="0">
              <a:buNone/>
            </a:pPr>
            <a:r>
              <a:rPr lang="en-US" altLang="ja-JP" sz="3600" dirty="0" err="1" smtClean="0"/>
              <a:t>ween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members of group in the actual </a:t>
            </a:r>
            <a:r>
              <a:rPr lang="en-US" altLang="ja-JP" sz="3600" dirty="0" smtClean="0"/>
              <a:t>sys-</a:t>
            </a:r>
          </a:p>
          <a:p>
            <a:pPr marL="0" indent="0">
              <a:buNone/>
            </a:pPr>
            <a:r>
              <a:rPr lang="en-US" altLang="ja-JP" sz="3600" dirty="0" smtClean="0"/>
              <a:t>tem </a:t>
            </a:r>
            <a:r>
              <a:rPr lang="en-US" altLang="ja-JP" sz="3600" dirty="0"/>
              <a:t>are thought </a:t>
            </a:r>
            <a:r>
              <a:rPr lang="en-US" altLang="ja-JP" sz="3600" dirty="0" smtClean="0"/>
              <a:t>of </a:t>
            </a:r>
            <a:r>
              <a:rPr lang="en-US" altLang="ja-JP" sz="3600" dirty="0"/>
              <a:t>as </a:t>
            </a:r>
            <a:r>
              <a:rPr lang="en-US" altLang="ja-JP" sz="3600" u="sng" dirty="0"/>
              <a:t>continuous and vary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/>
              <a:t>in </a:t>
            </a:r>
            <a:r>
              <a:rPr lang="en-US" altLang="ja-JP" sz="3600" u="sng" dirty="0"/>
              <a:t>time</a:t>
            </a:r>
            <a:r>
              <a:rPr lang="en-US" altLang="ja-JP" sz="3600" dirty="0"/>
              <a:t>. Considering this point, an </a:t>
            </a:r>
            <a:r>
              <a:rPr lang="en-US" altLang="ja-JP" sz="3600" dirty="0" err="1" smtClean="0"/>
              <a:t>alterna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tive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theory, </a:t>
            </a:r>
            <a:r>
              <a:rPr lang="en-US" altLang="ja-JP" sz="3600" dirty="0" smtClean="0"/>
              <a:t>i.e</a:t>
            </a:r>
            <a:r>
              <a:rPr lang="en-US" altLang="ja-JP" sz="3600" dirty="0"/>
              <a:t>., </a:t>
            </a:r>
            <a:r>
              <a:rPr lang="en-US" altLang="ja-JP" sz="3600" dirty="0">
                <a:solidFill>
                  <a:srgbClr val="0070C0"/>
                </a:solidFill>
              </a:rPr>
              <a:t>dynamical system theory</a:t>
            </a:r>
            <a:r>
              <a:rPr lang="en-US" altLang="ja-JP" sz="3600" dirty="0"/>
              <a:t>,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seems </a:t>
            </a:r>
            <a:r>
              <a:rPr lang="en-US" altLang="ja-JP" sz="3600" dirty="0"/>
              <a:t>to be more promising</a:t>
            </a:r>
            <a:r>
              <a:rPr lang="en-US" altLang="ja-JP" sz="3600" dirty="0" smtClean="0"/>
              <a:t>.  </a:t>
            </a:r>
          </a:p>
          <a:p>
            <a:pPr marL="0" indent="0">
              <a:buNone/>
            </a:pPr>
            <a:r>
              <a:rPr kumimoji="1" lang="ja-JP" altLang="en-US" sz="3600" dirty="0"/>
              <a:t>　</a:t>
            </a:r>
            <a:r>
              <a:rPr kumimoji="1" lang="ja-JP" altLang="en-US" sz="2800" dirty="0" smtClean="0"/>
              <a:t>（註） もちろん、グラフ理論でも</a:t>
            </a:r>
            <a:r>
              <a:rPr kumimoji="1" lang="ja-JP" altLang="en-US" sz="2800" b="1" dirty="0" smtClean="0">
                <a:solidFill>
                  <a:srgbClr val="0070C0"/>
                </a:solidFill>
              </a:rPr>
              <a:t>重み付き有向グラフ </a:t>
            </a:r>
            <a:r>
              <a:rPr kumimoji="1" lang="en-US" altLang="ja-JP" sz="2800" dirty="0" smtClean="0"/>
              <a:t>(weighted digraph) </a:t>
            </a:r>
            <a:r>
              <a:rPr kumimoji="1" lang="ja-JP" altLang="en-US" sz="2800" dirty="0" smtClean="0"/>
              <a:t>の各 </a:t>
            </a:r>
            <a:r>
              <a:rPr kumimoji="1" lang="en-US" altLang="ja-JP" sz="2800" dirty="0" smtClean="0"/>
              <a:t>edge </a:t>
            </a:r>
            <a:r>
              <a:rPr kumimoji="1" lang="ja-JP" altLang="en-US" sz="2800" dirty="0" smtClean="0"/>
              <a:t>の重みを相互作用の大きさとみなすことはできる。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55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sz="3600" dirty="0"/>
              <a:t>In </a:t>
            </a:r>
            <a:r>
              <a:rPr lang="en-US" altLang="ja-JP" sz="3600" dirty="0" smtClean="0">
                <a:solidFill>
                  <a:srgbClr val="FF0000"/>
                </a:solidFill>
              </a:rPr>
              <a:t>ecological networks</a:t>
            </a:r>
            <a:r>
              <a:rPr lang="en-US" altLang="ja-JP" sz="3600" dirty="0" smtClean="0"/>
              <a:t>, </a:t>
            </a:r>
            <a:r>
              <a:rPr lang="en-US" altLang="ja-JP" sz="3600" dirty="0"/>
              <a:t>especially in 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food-</a:t>
            </a:r>
          </a:p>
          <a:p>
            <a:pPr marL="0" indent="0">
              <a:buNone/>
            </a:pPr>
            <a:r>
              <a:rPr lang="en-US" altLang="ja-JP" sz="3600" b="1" dirty="0" smtClean="0">
                <a:solidFill>
                  <a:srgbClr val="0070C0"/>
                </a:solidFill>
              </a:rPr>
              <a:t>web</a:t>
            </a:r>
            <a:r>
              <a:rPr lang="ja-JP" altLang="en-US" sz="3600" dirty="0" smtClean="0"/>
              <a:t>　</a:t>
            </a:r>
            <a:r>
              <a:rPr lang="en-US" altLang="ja-JP" sz="3600" dirty="0" smtClean="0"/>
              <a:t>there </a:t>
            </a:r>
            <a:r>
              <a:rPr lang="en-US" altLang="ja-JP" sz="3600" dirty="0"/>
              <a:t>have been a body </a:t>
            </a:r>
            <a:r>
              <a:rPr lang="en-US" altLang="ja-JP" sz="3600" dirty="0" smtClean="0"/>
              <a:t>of literature</a:t>
            </a:r>
          </a:p>
          <a:p>
            <a:pPr marL="0" indent="0">
              <a:buNone/>
            </a:pPr>
            <a:r>
              <a:rPr lang="en-US" altLang="ja-JP" sz="3600" u="sng" dirty="0" smtClean="0"/>
              <a:t> </a:t>
            </a:r>
            <a:r>
              <a:rPr lang="en-US" altLang="ja-JP" sz="3600" u="sng" dirty="0"/>
              <a:t>which utilize dynamical system theory</a:t>
            </a:r>
            <a:r>
              <a:rPr lang="en-US" altLang="ja-JP" sz="3600" dirty="0"/>
              <a:t> in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modelling </a:t>
            </a:r>
            <a:r>
              <a:rPr lang="en-US" altLang="ja-JP" sz="3600" dirty="0"/>
              <a:t>change in </a:t>
            </a:r>
            <a:r>
              <a:rPr lang="en-US" altLang="ja-JP" sz="3600" dirty="0" smtClean="0"/>
              <a:t>predator-prey </a:t>
            </a:r>
            <a:r>
              <a:rPr lang="en-US" altLang="ja-JP" sz="3600" dirty="0" err="1" smtClean="0"/>
              <a:t>rela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tionship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over time. Some of them use </a:t>
            </a:r>
            <a:r>
              <a:rPr lang="en-US" altLang="ja-JP" sz="3600" dirty="0" smtClean="0">
                <a:solidFill>
                  <a:srgbClr val="FF0000"/>
                </a:solidFill>
              </a:rPr>
              <a:t>non-</a:t>
            </a: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linear difference equation model</a:t>
            </a:r>
            <a:r>
              <a:rPr lang="en-US" altLang="ja-JP" sz="3600" dirty="0" smtClean="0"/>
              <a:t>, </a:t>
            </a:r>
            <a:r>
              <a:rPr lang="en-US" altLang="ja-JP" sz="3600" dirty="0"/>
              <a:t>while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others </a:t>
            </a:r>
            <a:r>
              <a:rPr lang="en-US" altLang="ja-JP" sz="3600" dirty="0">
                <a:solidFill>
                  <a:srgbClr val="FF0000"/>
                </a:solidFill>
              </a:rPr>
              <a:t>nonlinear </a:t>
            </a:r>
            <a:r>
              <a:rPr lang="en-US" altLang="ja-JP" sz="3600" dirty="0" smtClean="0">
                <a:solidFill>
                  <a:srgbClr val="FF0000"/>
                </a:solidFill>
              </a:rPr>
              <a:t>differential </a:t>
            </a:r>
            <a:r>
              <a:rPr lang="en-US" altLang="ja-JP" sz="3600" dirty="0">
                <a:solidFill>
                  <a:srgbClr val="FF0000"/>
                </a:solidFill>
              </a:rPr>
              <a:t>equation </a:t>
            </a:r>
            <a:r>
              <a:rPr lang="en-US" altLang="ja-JP" sz="3600" dirty="0" smtClean="0">
                <a:solidFill>
                  <a:srgbClr val="FF0000"/>
                </a:solidFill>
              </a:rPr>
              <a:t>mod- </a:t>
            </a: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el</a:t>
            </a:r>
            <a:r>
              <a:rPr lang="en-US" altLang="ja-JP" sz="3600" dirty="0" smtClean="0"/>
              <a:t> (e.g</a:t>
            </a:r>
            <a:r>
              <a:rPr lang="en-US" altLang="ja-JP" sz="3600" dirty="0"/>
              <a:t>., </a:t>
            </a:r>
            <a:r>
              <a:rPr lang="en-US" altLang="ja-JP" sz="3600" dirty="0" err="1"/>
              <a:t>Chesson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&amp; </a:t>
            </a:r>
            <a:r>
              <a:rPr lang="en-US" altLang="ja-JP" sz="3600" dirty="0"/>
              <a:t>Warner, 1981; </a:t>
            </a:r>
            <a:r>
              <a:rPr lang="en-US" altLang="ja-JP" sz="3600" dirty="0" err="1"/>
              <a:t>Chesson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&amp;</a:t>
            </a:r>
          </a:p>
          <a:p>
            <a:pPr marL="0" indent="0">
              <a:buNone/>
            </a:pPr>
            <a:r>
              <a:rPr lang="en-US" altLang="ja-JP" sz="3600" dirty="0"/>
              <a:t>Warner, 1981; </a:t>
            </a:r>
            <a:r>
              <a:rPr lang="en-US" altLang="ja-JP" sz="3600" dirty="0" err="1"/>
              <a:t>Lotoka</a:t>
            </a:r>
            <a:r>
              <a:rPr lang="en-US" altLang="ja-JP" sz="3600" dirty="0"/>
              <a:t>, 1910, 1925; McCann</a:t>
            </a:r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476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900" dirty="0" smtClean="0"/>
              <a:t>et </a:t>
            </a:r>
            <a:r>
              <a:rPr lang="en-US" altLang="ja-JP" sz="3900" dirty="0"/>
              <a:t>al., 1998; </a:t>
            </a:r>
            <a:r>
              <a:rPr lang="en-US" altLang="ja-JP" sz="3900" dirty="0" err="1"/>
              <a:t>Voltera</a:t>
            </a:r>
            <a:r>
              <a:rPr lang="en-US" altLang="ja-JP" sz="3900" dirty="0"/>
              <a:t>, 1926). 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en-US" altLang="ja-JP" sz="3900" dirty="0"/>
              <a:t>    For example, </a:t>
            </a:r>
            <a:r>
              <a:rPr lang="en-US" altLang="ja-JP" sz="3900" dirty="0" err="1">
                <a:solidFill>
                  <a:srgbClr val="FF0000"/>
                </a:solidFill>
              </a:rPr>
              <a:t>MaCann</a:t>
            </a:r>
            <a:r>
              <a:rPr lang="en-US" altLang="ja-JP" sz="3900" dirty="0">
                <a:solidFill>
                  <a:srgbClr val="FF0000"/>
                </a:solidFill>
              </a:rPr>
              <a:t> et al. (1998) </a:t>
            </a:r>
            <a:r>
              <a:rPr lang="en-US" altLang="ja-JP" sz="3900" dirty="0" smtClean="0"/>
              <a:t>pro-</a:t>
            </a:r>
          </a:p>
          <a:p>
            <a:pPr marL="0" indent="0">
              <a:buNone/>
            </a:pPr>
            <a:r>
              <a:rPr lang="en-US" altLang="ja-JP" sz="3900" dirty="0" smtClean="0"/>
              <a:t>posed </a:t>
            </a:r>
            <a:r>
              <a:rPr lang="en-US" altLang="ja-JP" sz="3900" dirty="0"/>
              <a:t>an </a:t>
            </a:r>
            <a:r>
              <a:rPr lang="en-US" altLang="ja-JP" sz="3900" dirty="0">
                <a:solidFill>
                  <a:srgbClr val="0070C0"/>
                </a:solidFill>
              </a:rPr>
              <a:t>interesting nonlinear differential </a:t>
            </a:r>
          </a:p>
          <a:p>
            <a:pPr marL="0" indent="0">
              <a:buNone/>
            </a:pPr>
            <a:r>
              <a:rPr lang="en-US" altLang="ja-JP" sz="3900" dirty="0">
                <a:solidFill>
                  <a:srgbClr val="0070C0"/>
                </a:solidFill>
              </a:rPr>
              <a:t>equation model</a:t>
            </a:r>
            <a:r>
              <a:rPr lang="en-US" altLang="ja-JP" sz="3900" dirty="0"/>
              <a:t> </a:t>
            </a:r>
            <a:r>
              <a:rPr lang="en-US" altLang="ja-JP" sz="3900" u="sng" dirty="0"/>
              <a:t>as a food-web model</a:t>
            </a:r>
            <a:r>
              <a:rPr lang="en-US" altLang="ja-JP" sz="3900" dirty="0"/>
              <a:t>, in 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en-US" altLang="ja-JP" sz="3900" dirty="0" smtClean="0"/>
              <a:t>which </a:t>
            </a:r>
            <a:r>
              <a:rPr lang="en-US" altLang="ja-JP" sz="3900" dirty="0"/>
              <a:t>they considered food-webs </a:t>
            </a:r>
            <a:r>
              <a:rPr lang="en-US" altLang="ja-JP" sz="3900" dirty="0" smtClean="0"/>
              <a:t>compos-</a:t>
            </a:r>
          </a:p>
          <a:p>
            <a:pPr marL="0" indent="0">
              <a:buNone/>
            </a:pPr>
            <a:r>
              <a:rPr lang="en-US" altLang="ja-JP" sz="3900" dirty="0" err="1" smtClean="0"/>
              <a:t>ed</a:t>
            </a:r>
            <a:r>
              <a:rPr lang="en-US" altLang="ja-JP" sz="3900" dirty="0" smtClean="0"/>
              <a:t> </a:t>
            </a:r>
            <a:r>
              <a:rPr lang="en-US" altLang="ja-JP" sz="3900" dirty="0"/>
              <a:t>of </a:t>
            </a:r>
            <a:r>
              <a:rPr lang="en-US" altLang="ja-JP" sz="3900" dirty="0" smtClean="0"/>
              <a:t>three </a:t>
            </a:r>
            <a:r>
              <a:rPr lang="en-US" altLang="ja-JP" sz="3900" dirty="0"/>
              <a:t>or four species, one being the 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en-US" altLang="ja-JP" sz="3900" dirty="0" smtClean="0"/>
              <a:t>top </a:t>
            </a:r>
            <a:r>
              <a:rPr lang="en-US" altLang="ja-JP" sz="3900" dirty="0" err="1">
                <a:solidFill>
                  <a:srgbClr val="0070C0"/>
                </a:solidFill>
              </a:rPr>
              <a:t>predetor</a:t>
            </a:r>
            <a:r>
              <a:rPr lang="en-US" altLang="ja-JP" sz="3900" dirty="0"/>
              <a:t>, another being </a:t>
            </a:r>
            <a:r>
              <a:rPr lang="en-US" altLang="ja-JP" sz="3900" dirty="0">
                <a:solidFill>
                  <a:srgbClr val="0070C0"/>
                </a:solidFill>
              </a:rPr>
              <a:t>a resource </a:t>
            </a:r>
            <a:endParaRPr lang="en-US" altLang="ja-JP" sz="39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sz="3900" dirty="0" smtClean="0">
                <a:solidFill>
                  <a:srgbClr val="0070C0"/>
                </a:solidFill>
              </a:rPr>
              <a:t>species</a:t>
            </a:r>
            <a:r>
              <a:rPr lang="en-US" altLang="ja-JP" sz="3900" dirty="0"/>
              <a:t>, </a:t>
            </a:r>
            <a:r>
              <a:rPr lang="en-US" altLang="ja-JP" sz="3900" dirty="0" smtClean="0"/>
              <a:t>the </a:t>
            </a:r>
            <a:r>
              <a:rPr lang="en-US" altLang="ja-JP" sz="3900" dirty="0"/>
              <a:t>other being </a:t>
            </a:r>
            <a:r>
              <a:rPr lang="en-US" altLang="ja-JP" sz="3900" dirty="0">
                <a:solidFill>
                  <a:srgbClr val="0070C0"/>
                </a:solidFill>
              </a:rPr>
              <a:t>one or two </a:t>
            </a:r>
            <a:r>
              <a:rPr lang="en-US" altLang="ja-JP" sz="3900" dirty="0" smtClean="0">
                <a:solidFill>
                  <a:srgbClr val="0070C0"/>
                </a:solidFill>
              </a:rPr>
              <a:t>con-</a:t>
            </a:r>
          </a:p>
          <a:p>
            <a:pPr marL="0" indent="0">
              <a:buNone/>
            </a:pPr>
            <a:r>
              <a:rPr lang="en-US" altLang="ja-JP" sz="3900" dirty="0" err="1" smtClean="0">
                <a:solidFill>
                  <a:srgbClr val="0070C0"/>
                </a:solidFill>
              </a:rPr>
              <a:t>sumer</a:t>
            </a:r>
            <a:r>
              <a:rPr lang="en-US" altLang="ja-JP" sz="3900" dirty="0" smtClean="0">
                <a:solidFill>
                  <a:srgbClr val="0070C0"/>
                </a:solidFill>
              </a:rPr>
              <a:t> </a:t>
            </a:r>
            <a:r>
              <a:rPr lang="en-US" altLang="ja-JP" sz="3900" dirty="0">
                <a:solidFill>
                  <a:srgbClr val="0070C0"/>
                </a:solidFill>
              </a:rPr>
              <a:t>species</a:t>
            </a:r>
            <a:r>
              <a:rPr lang="en-US" altLang="ja-JP" sz="3900" dirty="0"/>
              <a:t>. </a:t>
            </a:r>
            <a:r>
              <a:rPr lang="en-US" altLang="ja-JP" sz="3900" dirty="0" smtClean="0"/>
              <a:t> They </a:t>
            </a:r>
            <a:r>
              <a:rPr lang="en-US" altLang="ja-JP" sz="3900" dirty="0"/>
              <a:t>examined </a:t>
            </a:r>
            <a:r>
              <a:rPr lang="en-US" altLang="ja-JP" sz="3900" dirty="0" smtClean="0"/>
              <a:t>the effects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of relative </a:t>
            </a:r>
            <a:r>
              <a:rPr lang="en-US" altLang="ja-JP" sz="3600" dirty="0" smtClean="0"/>
              <a:t>interaction </a:t>
            </a:r>
            <a:r>
              <a:rPr lang="en-US" altLang="ja-JP" sz="3600" dirty="0"/>
              <a:t>strengths on change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in </a:t>
            </a:r>
            <a:r>
              <a:rPr lang="en-US" altLang="ja-JP" sz="3600" dirty="0"/>
              <a:t>densities of species over time.  </a:t>
            </a:r>
            <a:r>
              <a:rPr lang="en-US" altLang="ja-JP" sz="3600" dirty="0" smtClean="0"/>
              <a:t> Results 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indicated that </a:t>
            </a:r>
            <a:r>
              <a:rPr lang="en-US" altLang="ja-JP" sz="3600" dirty="0" smtClean="0">
                <a:solidFill>
                  <a:srgbClr val="FF0000"/>
                </a:solidFill>
              </a:rPr>
              <a:t>chaotic behaviors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occur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when </a:t>
            </a:r>
            <a:r>
              <a:rPr lang="en-US" altLang="ja-JP" sz="3600" dirty="0"/>
              <a:t>the interaction strengths as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bifurca</a:t>
            </a:r>
            <a:r>
              <a:rPr lang="en-US" altLang="ja-JP" sz="3600" dirty="0" smtClean="0">
                <a:solidFill>
                  <a:srgbClr val="FF0000"/>
                </a:solidFill>
              </a:rPr>
              <a:t>- </a:t>
            </a:r>
          </a:p>
          <a:p>
            <a:pPr marL="0" indent="0">
              <a:buNone/>
            </a:pPr>
            <a:r>
              <a:rPr lang="en-US" altLang="ja-JP" sz="3600" dirty="0" err="1" smtClean="0">
                <a:solidFill>
                  <a:srgbClr val="FF0000"/>
                </a:solidFill>
              </a:rPr>
              <a:t>tion</a:t>
            </a:r>
            <a:r>
              <a:rPr lang="en-US" altLang="ja-JP" sz="3600" dirty="0" smtClean="0">
                <a:solidFill>
                  <a:srgbClr val="FF0000"/>
                </a:solidFill>
              </a:rPr>
              <a:t> parameters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of the system vary as </a:t>
            </a:r>
            <a:r>
              <a:rPr lang="en-US" altLang="ja-JP" sz="3600" dirty="0" smtClean="0"/>
              <a:t>time</a:t>
            </a:r>
          </a:p>
          <a:p>
            <a:pPr marL="0" indent="0">
              <a:buNone/>
            </a:pPr>
            <a:r>
              <a:rPr lang="en-US" altLang="ja-JP" sz="3600" dirty="0"/>
              <a:t>p</a:t>
            </a:r>
            <a:r>
              <a:rPr lang="en-US" altLang="ja-JP" sz="3600" dirty="0" smtClean="0"/>
              <a:t>roceeds</a:t>
            </a:r>
            <a:r>
              <a:rPr lang="ja-JP" altLang="en-US" dirty="0" smtClean="0"/>
              <a:t>（註：これも </a:t>
            </a:r>
            <a:r>
              <a:rPr lang="en-US" altLang="ja-JP" b="1" i="1" dirty="0" smtClean="0"/>
              <a:t>Nature</a:t>
            </a:r>
            <a:r>
              <a:rPr lang="en-US" altLang="ja-JP" dirty="0" smtClean="0"/>
              <a:t> </a:t>
            </a:r>
            <a:r>
              <a:rPr lang="ja-JP" altLang="en-US" dirty="0" smtClean="0"/>
              <a:t>論文）</a:t>
            </a:r>
            <a:r>
              <a:rPr lang="en-US" altLang="ja-JP" sz="3600" dirty="0" smtClean="0"/>
              <a:t>.</a:t>
            </a:r>
          </a:p>
          <a:p>
            <a:pPr marL="0" indent="0">
              <a:buNone/>
            </a:pPr>
            <a:r>
              <a:rPr lang="en-US" altLang="ja-JP" sz="3600" dirty="0"/>
              <a:t>    </a:t>
            </a:r>
            <a:r>
              <a:rPr lang="en-US" altLang="ja-JP" sz="3600" dirty="0" err="1"/>
              <a:t>Chesson</a:t>
            </a:r>
            <a:r>
              <a:rPr lang="en-US" altLang="ja-JP" sz="3600" dirty="0"/>
              <a:t> and Warner (1981) proposed a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lottery model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which is described by </a:t>
            </a:r>
            <a:r>
              <a:rPr lang="en-US" altLang="ja-JP" sz="3600" dirty="0" smtClean="0">
                <a:solidFill>
                  <a:srgbClr val="0070C0"/>
                </a:solidFill>
              </a:rPr>
              <a:t>a set of</a:t>
            </a: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0070C0"/>
                </a:solidFill>
              </a:rPr>
              <a:t> </a:t>
            </a:r>
            <a:r>
              <a:rPr lang="en-US" altLang="ja-JP" sz="3600" dirty="0">
                <a:solidFill>
                  <a:srgbClr val="0070C0"/>
                </a:solidFill>
              </a:rPr>
              <a:t>nonlinear difference equations</a:t>
            </a:r>
            <a:r>
              <a:rPr lang="en-US" altLang="ja-JP" sz="3600" dirty="0"/>
              <a:t>. This model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9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 smtClean="0"/>
              <a:t>explains </a:t>
            </a:r>
            <a:r>
              <a:rPr lang="en-US" altLang="ja-JP" sz="3600" dirty="0"/>
              <a:t>a certain coexistence </a:t>
            </a:r>
            <a:r>
              <a:rPr lang="en-US" altLang="ja-JP" sz="3600" dirty="0" err="1" smtClean="0"/>
              <a:t>phenome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smtClean="0"/>
              <a:t>non </a:t>
            </a:r>
            <a:r>
              <a:rPr lang="en-US" altLang="ja-JP" sz="3600" dirty="0"/>
              <a:t>of species</a:t>
            </a:r>
            <a:r>
              <a:rPr lang="en-US" altLang="ja-JP" sz="3600" dirty="0" smtClean="0"/>
              <a:t>.</a:t>
            </a:r>
          </a:p>
          <a:p>
            <a:pPr marL="0" indent="0">
              <a:buNone/>
            </a:pPr>
            <a:r>
              <a:rPr kumimoji="1" lang="en-US" altLang="ja-JP" sz="3600" dirty="0"/>
              <a:t> </a:t>
            </a:r>
            <a:r>
              <a:rPr lang="en-US" altLang="ja-JP" sz="3600" dirty="0"/>
              <a:t>   </a:t>
            </a:r>
            <a:r>
              <a:rPr lang="en-US" altLang="ja-JP" sz="3600" u="sng" dirty="0"/>
              <a:t>However, these models discussed above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/>
              <a:t>merely </a:t>
            </a:r>
            <a:r>
              <a:rPr lang="en-US" altLang="ja-JP" sz="3600" u="sng" dirty="0"/>
              <a:t>deal with change in </a:t>
            </a:r>
            <a:r>
              <a:rPr lang="en-US" altLang="ja-JP" sz="3600" u="sng" dirty="0">
                <a:solidFill>
                  <a:srgbClr val="FF0000"/>
                </a:solidFill>
              </a:rPr>
              <a:t>numbers or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 </a:t>
            </a:r>
            <a:endParaRPr lang="en-US" altLang="ja-JP" sz="36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3600" u="sng" dirty="0">
                <a:solidFill>
                  <a:srgbClr val="FF0000"/>
                </a:solidFill>
              </a:rPr>
              <a:t>density of species</a:t>
            </a:r>
            <a:r>
              <a:rPr lang="en-US" altLang="ja-JP" sz="3600" dirty="0"/>
              <a:t>.  In other words, the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number </a:t>
            </a:r>
            <a:r>
              <a:rPr lang="en-US" altLang="ja-JP" sz="3600" dirty="0"/>
              <a:t>of dimensions of the state spaces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of these </a:t>
            </a:r>
            <a:r>
              <a:rPr lang="en-US" altLang="ja-JP" sz="3600" dirty="0"/>
              <a:t>models is equal to the number of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species</a:t>
            </a:r>
            <a:r>
              <a:rPr lang="en-US" altLang="ja-JP" sz="3600" dirty="0"/>
              <a:t>. The same is true </a:t>
            </a:r>
            <a:r>
              <a:rPr lang="en-US" altLang="ja-JP" sz="3600" dirty="0" smtClean="0"/>
              <a:t>for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the neural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499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network </a:t>
            </a:r>
            <a:r>
              <a:rPr lang="en-US" altLang="ja-JP" sz="3600" dirty="0" smtClean="0"/>
              <a:t>models </a:t>
            </a:r>
            <a:r>
              <a:rPr lang="en-US" altLang="ja-JP" sz="3600" dirty="0"/>
              <a:t>(Amari, 1972; </a:t>
            </a:r>
            <a:r>
              <a:rPr lang="en-US" altLang="ja-JP" sz="3600" dirty="0" err="1"/>
              <a:t>Aihara</a:t>
            </a:r>
            <a:r>
              <a:rPr lang="en-US" altLang="ja-JP" sz="3600" dirty="0"/>
              <a:t> et al</a:t>
            </a:r>
            <a:r>
              <a:rPr lang="en-US" altLang="ja-JP" sz="3600" dirty="0" smtClean="0"/>
              <a:t>.,</a:t>
            </a:r>
          </a:p>
          <a:p>
            <a:pPr marL="0" indent="0">
              <a:buNone/>
            </a:pPr>
            <a:r>
              <a:rPr lang="en-US" altLang="ja-JP" sz="3600" dirty="0" smtClean="0"/>
              <a:t> </a:t>
            </a:r>
            <a:r>
              <a:rPr lang="en-US" altLang="ja-JP" sz="3600" dirty="0"/>
              <a:t>1990).  Moreover, most of the </a:t>
            </a:r>
            <a:r>
              <a:rPr lang="en-US" altLang="ja-JP" sz="3600" dirty="0" smtClean="0"/>
              <a:t>network </a:t>
            </a:r>
          </a:p>
          <a:p>
            <a:pPr marL="0" indent="0">
              <a:buNone/>
            </a:pPr>
            <a:r>
              <a:rPr lang="en-US" altLang="ja-JP" sz="3600" dirty="0" smtClean="0"/>
              <a:t>models </a:t>
            </a:r>
            <a:r>
              <a:rPr lang="en-US" altLang="ja-JP" sz="3600" dirty="0"/>
              <a:t>discussed up to now assume that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u="sng" dirty="0" smtClean="0"/>
              <a:t>the </a:t>
            </a:r>
            <a:r>
              <a:rPr lang="en-US" altLang="ja-JP" sz="3600" u="sng" dirty="0"/>
              <a:t>state space of the system is</a:t>
            </a:r>
            <a:r>
              <a:rPr lang="en-US" altLang="ja-JP" sz="3600" dirty="0"/>
              <a:t> </a:t>
            </a:r>
            <a:r>
              <a:rPr lang="en-US" altLang="ja-JP" sz="3600" dirty="0" smtClean="0">
                <a:solidFill>
                  <a:srgbClr val="FF0000"/>
                </a:solidFill>
              </a:rPr>
              <a:t>real</a:t>
            </a:r>
            <a:r>
              <a:rPr lang="en-US" altLang="ja-JP" sz="3600" dirty="0" smtClean="0"/>
              <a:t>, except</a:t>
            </a:r>
          </a:p>
          <a:p>
            <a:pPr marL="0" indent="0">
              <a:buNone/>
            </a:pPr>
            <a:r>
              <a:rPr lang="en-US" altLang="ja-JP" sz="3600" dirty="0" smtClean="0"/>
              <a:t> </a:t>
            </a:r>
            <a:r>
              <a:rPr lang="en-US" altLang="ja-JP" sz="3600" dirty="0"/>
              <a:t>for the </a:t>
            </a:r>
            <a:r>
              <a:rPr lang="en-US" altLang="ja-JP" sz="3600" dirty="0" smtClean="0">
                <a:solidFill>
                  <a:srgbClr val="0070C0"/>
                </a:solidFill>
              </a:rPr>
              <a:t>complex </a:t>
            </a:r>
            <a:r>
              <a:rPr lang="en-US" altLang="ja-JP" sz="3600" dirty="0">
                <a:solidFill>
                  <a:srgbClr val="0070C0"/>
                </a:solidFill>
              </a:rPr>
              <a:t>neural network </a:t>
            </a:r>
            <a:r>
              <a:rPr lang="en-US" altLang="ja-JP" sz="3600" dirty="0" smtClean="0">
                <a:solidFill>
                  <a:srgbClr val="0070C0"/>
                </a:solidFill>
              </a:rPr>
              <a:t>models</a:t>
            </a:r>
            <a:r>
              <a:rPr lang="en-US" altLang="ja-JP" sz="3600" dirty="0" smtClean="0"/>
              <a:t> </a:t>
            </a:r>
          </a:p>
          <a:p>
            <a:pPr marL="0" indent="0">
              <a:buNone/>
            </a:pPr>
            <a:r>
              <a:rPr lang="en-US" altLang="ja-JP" sz="3600" dirty="0" smtClean="0"/>
              <a:t>(</a:t>
            </a:r>
            <a:r>
              <a:rPr lang="en-US" altLang="ja-JP" sz="3600" dirty="0"/>
              <a:t>i.e., </a:t>
            </a:r>
            <a:r>
              <a:rPr lang="en-US" altLang="ja-JP" sz="3600" dirty="0" err="1"/>
              <a:t>Aizenberg</a:t>
            </a:r>
            <a:r>
              <a:rPr lang="en-US" altLang="ja-JP" sz="3600" dirty="0"/>
              <a:t> et </a:t>
            </a:r>
            <a:r>
              <a:rPr lang="en-US" altLang="ja-JP" sz="3600" dirty="0" smtClean="0"/>
              <a:t>al</a:t>
            </a:r>
            <a:r>
              <a:rPr lang="en-US" altLang="ja-JP" sz="3600" dirty="0"/>
              <a:t>., 1971, 2000; Hirose,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1992</a:t>
            </a:r>
            <a:r>
              <a:rPr lang="en-US" altLang="ja-JP" sz="3600" dirty="0"/>
              <a:t>; </a:t>
            </a:r>
            <a:r>
              <a:rPr lang="en-US" altLang="ja-JP" sz="3600" dirty="0" err="1"/>
              <a:t>Suksmote</a:t>
            </a:r>
            <a:r>
              <a:rPr lang="en-US" altLang="ja-JP" sz="3600" dirty="0"/>
              <a:t> et al., 2005</a:t>
            </a:r>
            <a:r>
              <a:rPr lang="en-US" altLang="ja-JP" sz="3600" dirty="0" smtClean="0"/>
              <a:t>).</a:t>
            </a:r>
          </a:p>
          <a:p>
            <a:pPr marL="0" indent="0">
              <a:buNone/>
            </a:pPr>
            <a:r>
              <a:rPr kumimoji="1" lang="en-US" altLang="ja-JP" sz="3600" dirty="0"/>
              <a:t> </a:t>
            </a:r>
            <a:r>
              <a:rPr lang="en-US" altLang="ja-JP" sz="3600" dirty="0"/>
              <a:t>    In this paper, we propose a revised </a:t>
            </a:r>
            <a:r>
              <a:rPr lang="en-US" altLang="ja-JP" sz="3600" dirty="0" err="1" smtClean="0"/>
              <a:t>ver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sion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of the </a:t>
            </a:r>
            <a:r>
              <a:rPr lang="en-US" altLang="ja-JP" sz="3600" b="1" dirty="0">
                <a:solidFill>
                  <a:srgbClr val="0070C0"/>
                </a:solidFill>
              </a:rPr>
              <a:t>complex 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difference equation 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b="1" dirty="0">
                <a:solidFill>
                  <a:srgbClr val="0070C0"/>
                </a:solidFill>
              </a:rPr>
              <a:t>model</a:t>
            </a:r>
            <a:r>
              <a:rPr lang="en-US" altLang="ja-JP" sz="3600" dirty="0"/>
              <a:t> </a:t>
            </a:r>
            <a:r>
              <a:rPr lang="en-US" altLang="ja-JP" sz="3600" u="sng" dirty="0" smtClean="0"/>
              <a:t>proposed </a:t>
            </a:r>
            <a:r>
              <a:rPr lang="en-US" altLang="ja-JP" sz="3600" u="sng" dirty="0"/>
              <a:t>by Chino (2000, 2002,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/>
              <a:t>2006</a:t>
            </a:r>
            <a:r>
              <a:rPr lang="en-US" altLang="ja-JP" sz="3600" u="sng" dirty="0"/>
              <a:t>)</a:t>
            </a:r>
            <a:r>
              <a:rPr lang="en-US" altLang="ja-JP" sz="3600" dirty="0"/>
              <a:t>.  In section 2 we shall discuss the </a:t>
            </a:r>
          </a:p>
          <a:p>
            <a:pPr marL="0" indent="0">
              <a:buNone/>
            </a:pPr>
            <a:r>
              <a:rPr lang="en-US" altLang="ja-JP" sz="3600" dirty="0"/>
              <a:t>necessity for distinguishing a real </a:t>
            </a:r>
            <a:r>
              <a:rPr lang="en-US" altLang="ja-JP" sz="3600" dirty="0" err="1" smtClean="0"/>
              <a:t>diffe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rence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system model from a complex </a:t>
            </a:r>
            <a:r>
              <a:rPr lang="en-US" altLang="ja-JP" sz="3600" dirty="0" err="1" smtClean="0"/>
              <a:t>diffe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rence</a:t>
            </a:r>
            <a:r>
              <a:rPr lang="en-US" altLang="ja-JP" sz="3600" dirty="0" smtClean="0"/>
              <a:t> system </a:t>
            </a:r>
            <a:r>
              <a:rPr lang="en-US" altLang="ja-JP" sz="3600" dirty="0"/>
              <a:t>model, using the notion of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differentiability </a:t>
            </a:r>
            <a:r>
              <a:rPr lang="en-US" altLang="ja-JP" sz="3600" dirty="0">
                <a:solidFill>
                  <a:srgbClr val="FF0000"/>
                </a:solidFill>
              </a:rPr>
              <a:t>of the difference equation</a:t>
            </a:r>
            <a:r>
              <a:rPr lang="en-US" altLang="ja-JP" sz="3600" dirty="0"/>
              <a:t>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under consideration</a:t>
            </a:r>
            <a:r>
              <a:rPr lang="en-US" altLang="ja-JP" sz="3600" dirty="0"/>
              <a:t>. In section 3 we </a:t>
            </a:r>
            <a:r>
              <a:rPr lang="en-US" altLang="ja-JP" sz="3600" dirty="0" smtClean="0"/>
              <a:t>shall</a:t>
            </a:r>
          </a:p>
          <a:p>
            <a:pPr marL="0" indent="0">
              <a:buNone/>
            </a:pPr>
            <a:r>
              <a:rPr lang="en-US" altLang="ja-JP" sz="3600" dirty="0" smtClean="0"/>
              <a:t> </a:t>
            </a:r>
            <a:r>
              <a:rPr lang="en-US" altLang="ja-JP" sz="3600" dirty="0"/>
              <a:t>point out that our difference equation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model </a:t>
            </a:r>
            <a:r>
              <a:rPr lang="en-US" altLang="ja-JP" sz="3600" dirty="0"/>
              <a:t>can be interpreted as a </a:t>
            </a:r>
            <a:r>
              <a:rPr lang="en-US" altLang="ja-JP" sz="3600" dirty="0" smtClean="0">
                <a:solidFill>
                  <a:srgbClr val="FF0000"/>
                </a:solidFill>
              </a:rPr>
              <a:t>non-Newton-</a:t>
            </a:r>
            <a:endParaRPr lang="ja-JP" alt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9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250"/>
                <a:ext cx="8229600" cy="5649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ian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 n-body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problem</a:t>
                </a:r>
                <a:r>
                  <a:rPr lang="en-US" altLang="ja-JP" sz="3600" dirty="0" smtClean="0"/>
                  <a:t>, </a:t>
                </a:r>
                <a:r>
                  <a:rPr lang="en-US" altLang="ja-JP" sz="3600" dirty="0"/>
                  <a:t>and that some </a:t>
                </a:r>
                <a:r>
                  <a:rPr lang="en-US" altLang="ja-JP" sz="3600" dirty="0" err="1" smtClean="0"/>
                  <a:t>curi</a:t>
                </a:r>
                <a:r>
                  <a:rPr lang="en-US" altLang="ja-JP" sz="3600" dirty="0" smtClean="0"/>
                  <a:t>- 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out results </a:t>
                </a:r>
                <a:r>
                  <a:rPr lang="en-US" altLang="ja-JP" sz="3600" dirty="0"/>
                  <a:t>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ja-JP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ν</m:t>
                        </m:r>
                      </m:sup>
                    </m:sSup>
                  </m:oMath>
                </a14:m>
                <a:r>
                  <a:rPr lang="en-US" altLang="ja-JP" sz="3600" dirty="0" smtClean="0">
                    <a:solidFill>
                      <a:srgbClr val="FF0000"/>
                    </a:solidFill>
                  </a:rPr>
                  <a:t>-type noise</a:t>
                </a:r>
                <a:r>
                  <a:rPr lang="en-US" altLang="ja-JP" sz="3600" dirty="0" smtClean="0"/>
                  <a:t> can be seen from </a:t>
                </a:r>
                <a:r>
                  <a:rPr lang="en-US" altLang="ja-JP" sz="3600" dirty="0"/>
                  <a:t>a small simulation </a:t>
                </a:r>
                <a:r>
                  <a:rPr lang="en-US" altLang="ja-JP" sz="3600" dirty="0" smtClean="0"/>
                  <a:t>study of </a:t>
                </a:r>
                <a:r>
                  <a:rPr lang="en-US" altLang="ja-JP" sz="3600" dirty="0"/>
                  <a:t>our </a:t>
                </a:r>
                <a:r>
                  <a:rPr lang="en-US" altLang="ja-JP" sz="3600" dirty="0" smtClean="0"/>
                  <a:t>model</a:t>
                </a:r>
                <a:r>
                  <a:rPr lang="en-US" altLang="ja-JP" sz="3600" dirty="0"/>
                  <a:t>.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250"/>
                <a:ext cx="8229600" cy="5649913"/>
              </a:xfrm>
              <a:blipFill rotWithShape="1">
                <a:blip r:embed="rId2"/>
                <a:stretch>
                  <a:fillRect l="-2222" t="-1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832648" cy="43204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今日の発表内容の構成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412776"/>
            <a:ext cx="792088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 smtClean="0"/>
              <a:t>１．近年の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複雑ネットワーク研究</a:t>
            </a:r>
            <a:r>
              <a:rPr kumimoji="1" lang="ja-JP" altLang="en-US" sz="2400" dirty="0" smtClean="0"/>
              <a:t>の急激な増加と問題点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２</a:t>
            </a:r>
            <a:r>
              <a:rPr lang="ja-JP" altLang="en-US" sz="2400" dirty="0" smtClean="0"/>
              <a:t>．我々のモデルー</a:t>
            </a:r>
            <a:r>
              <a:rPr lang="ja-JP" altLang="en-US" sz="2400" dirty="0" smtClean="0">
                <a:solidFill>
                  <a:srgbClr val="FF0000"/>
                </a:solidFill>
              </a:rPr>
              <a:t>非ニュートン的多体問題</a:t>
            </a:r>
            <a:r>
              <a:rPr lang="ja-JP" altLang="en-US" sz="2400" dirty="0" smtClean="0"/>
              <a:t>とその特徴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a) </a:t>
            </a:r>
            <a:r>
              <a:rPr lang="ja-JP" altLang="en-US" sz="2400" dirty="0" smtClean="0"/>
              <a:t>成員を埋め込む</a:t>
            </a:r>
            <a:r>
              <a:rPr lang="ja-JP" altLang="en-US" sz="2400" dirty="0" smtClean="0">
                <a:solidFill>
                  <a:srgbClr val="0070C0"/>
                </a:solidFill>
              </a:rPr>
              <a:t>空間の次元圧縮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b) </a:t>
            </a:r>
            <a:r>
              <a:rPr lang="ja-JP" altLang="en-US" sz="2400" dirty="0" smtClean="0"/>
              <a:t>状態空間の仮定</a:t>
            </a:r>
            <a:r>
              <a:rPr lang="ja-JP" altLang="en-US" sz="2400" dirty="0" err="1" smtClean="0"/>
              <a:t>ー</a:t>
            </a:r>
            <a:r>
              <a:rPr lang="ja-JP" altLang="en-US" sz="2400" dirty="0" smtClean="0">
                <a:solidFill>
                  <a:srgbClr val="0070C0"/>
                </a:solidFill>
              </a:rPr>
              <a:t>複素ヒルベルト空間、不定計量空間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0070C0"/>
                </a:solidFill>
              </a:rPr>
              <a:t>　</a:t>
            </a:r>
            <a:r>
              <a:rPr lang="ja-JP" altLang="en-US" sz="2400" dirty="0" smtClean="0">
                <a:solidFill>
                  <a:srgbClr val="0070C0"/>
                </a:solidFill>
              </a:rPr>
              <a:t>　　　あるいは</a:t>
            </a:r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lang="en-US" altLang="ja-JP" sz="2400" dirty="0" smtClean="0">
                <a:solidFill>
                  <a:srgbClr val="0070C0"/>
                </a:solidFill>
              </a:rPr>
              <a:t>2p </a:t>
            </a:r>
            <a:r>
              <a:rPr lang="ja-JP" altLang="en-US" sz="2400" dirty="0" smtClean="0">
                <a:solidFill>
                  <a:srgbClr val="0070C0"/>
                </a:solidFill>
              </a:rPr>
              <a:t>次元実空間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c) </a:t>
            </a:r>
            <a:r>
              <a:rPr lang="ja-JP" altLang="en-US" sz="2400" dirty="0" smtClean="0"/>
              <a:t>統計的</a:t>
            </a:r>
            <a:r>
              <a:rPr lang="ja-JP" altLang="en-US" sz="2400" dirty="0" smtClean="0">
                <a:solidFill>
                  <a:srgbClr val="0070C0"/>
                </a:solidFill>
              </a:rPr>
              <a:t>時系列解析</a:t>
            </a:r>
            <a:r>
              <a:rPr lang="ja-JP" altLang="en-US" sz="2400" dirty="0" smtClean="0"/>
              <a:t>と</a:t>
            </a:r>
            <a:r>
              <a:rPr lang="ja-JP" altLang="en-US" sz="2400" dirty="0" smtClean="0">
                <a:solidFill>
                  <a:srgbClr val="0070C0"/>
                </a:solidFill>
              </a:rPr>
              <a:t>力学系理論を用いた解析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d) </a:t>
            </a:r>
            <a:r>
              <a:rPr lang="ja-JP" altLang="en-US" sz="2400" dirty="0" smtClean="0"/>
              <a:t>変容過程の</a:t>
            </a:r>
            <a:r>
              <a:rPr lang="ja-JP" altLang="en-US" sz="2400" dirty="0" smtClean="0">
                <a:solidFill>
                  <a:srgbClr val="0070C0"/>
                </a:solidFill>
              </a:rPr>
              <a:t>各種シナリオの予測や系の制御可能性</a:t>
            </a:r>
            <a:endParaRPr lang="en-US" altLang="ja-JP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e) </a:t>
            </a:r>
            <a:r>
              <a:rPr lang="ja-JP" altLang="en-US" sz="2400" dirty="0" smtClean="0">
                <a:solidFill>
                  <a:srgbClr val="0070C0"/>
                </a:solidFill>
              </a:rPr>
              <a:t>カオス</a:t>
            </a:r>
            <a:r>
              <a:rPr lang="ja-JP" altLang="en-US" sz="2400" dirty="0" smtClean="0"/>
              <a:t>や </a:t>
            </a:r>
            <a:r>
              <a:rPr lang="en-US" altLang="ja-JP" sz="2400" dirty="0" smtClean="0">
                <a:solidFill>
                  <a:srgbClr val="0070C0"/>
                </a:solidFill>
              </a:rPr>
              <a:t>1/ f </a:t>
            </a:r>
            <a:r>
              <a:rPr lang="el-GR" altLang="ja-JP" sz="2400" baseline="30000" dirty="0" smtClean="0">
                <a:solidFill>
                  <a:srgbClr val="0070C0"/>
                </a:solidFill>
              </a:rPr>
              <a:t>γ</a:t>
            </a:r>
            <a:r>
              <a:rPr lang="en-US" altLang="ja-JP" sz="2400" baseline="30000" dirty="0" smtClean="0">
                <a:solidFill>
                  <a:srgbClr val="0070C0"/>
                </a:solidFill>
              </a:rPr>
              <a:t>  </a:t>
            </a:r>
            <a:r>
              <a:rPr lang="ja-JP" altLang="en-US" sz="2400" dirty="0" smtClean="0">
                <a:solidFill>
                  <a:srgbClr val="0070C0"/>
                </a:solidFill>
              </a:rPr>
              <a:t>ゆらぎ</a:t>
            </a:r>
            <a:r>
              <a:rPr lang="ja-JP" altLang="en-US" sz="2400" dirty="0" smtClean="0"/>
              <a:t>現象の</a:t>
            </a:r>
            <a:r>
              <a:rPr lang="ja-JP" altLang="en-US" sz="2400" dirty="0"/>
              <a:t>出現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３</a:t>
            </a:r>
            <a:r>
              <a:rPr lang="ja-JP" altLang="en-US" sz="2400" dirty="0" smtClean="0"/>
              <a:t>．各種</a:t>
            </a:r>
            <a:r>
              <a:rPr lang="ja-JP" altLang="en-US" sz="2400" dirty="0" smtClean="0">
                <a:solidFill>
                  <a:srgbClr val="FF0000"/>
                </a:solidFill>
              </a:rPr>
              <a:t>シナリオについてのシミュレーション</a:t>
            </a:r>
            <a:r>
              <a:rPr lang="ja-JP" altLang="en-US" sz="2400" dirty="0" smtClean="0"/>
              <a:t>結果の呈示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４</a:t>
            </a:r>
            <a:r>
              <a:rPr lang="ja-JP" altLang="en-US" sz="2400" dirty="0" smtClean="0"/>
              <a:t>．</a:t>
            </a:r>
            <a:r>
              <a:rPr lang="ja-JP" altLang="en-US" sz="2400" dirty="0" smtClean="0">
                <a:solidFill>
                  <a:srgbClr val="FF0000"/>
                </a:solidFill>
              </a:rPr>
              <a:t>残された課題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20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49491"/>
          </a:xfrm>
        </p:spPr>
        <p:txBody>
          <a:bodyPr>
            <a:normAutofit/>
          </a:bodyPr>
          <a:lstStyle/>
          <a:p>
            <a:pPr marL="514350" indent="-514350">
              <a:buAutoNum type="arabicPlain" startAt="2"/>
            </a:pPr>
            <a:r>
              <a:rPr kumimoji="1" lang="en-US" altLang="ja-JP" sz="4000" b="1" dirty="0" smtClean="0"/>
              <a:t>Real vs. complex difference sy</a:t>
            </a:r>
            <a:r>
              <a:rPr lang="en-US" altLang="ja-JP" sz="4000" b="1" dirty="0" smtClean="0"/>
              <a:t>stem model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lang="en-US" altLang="ja-JP" dirty="0"/>
              <a:t>   </a:t>
            </a:r>
            <a:r>
              <a:rPr lang="en-US" altLang="ja-JP" sz="3600" dirty="0"/>
              <a:t>Until recently we have called our </a:t>
            </a:r>
            <a:r>
              <a:rPr lang="en-US" altLang="ja-JP" sz="3600" dirty="0" err="1" smtClean="0"/>
              <a:t>diffe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rence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equation model the `</a:t>
            </a:r>
            <a:r>
              <a:rPr lang="en-US" altLang="ja-JP" sz="3600" dirty="0">
                <a:solidFill>
                  <a:srgbClr val="FF0000"/>
                </a:solidFill>
              </a:rPr>
              <a:t>complex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diffe</a:t>
            </a:r>
            <a:r>
              <a:rPr lang="en-US" altLang="ja-JP" sz="3600" dirty="0" smtClean="0">
                <a:solidFill>
                  <a:srgbClr val="FF0000"/>
                </a:solidFill>
              </a:rPr>
              <a:t>-</a:t>
            </a:r>
          </a:p>
          <a:p>
            <a:pPr marL="0" indent="0">
              <a:buNone/>
            </a:pPr>
            <a:r>
              <a:rPr lang="en-US" altLang="ja-JP" sz="3600" dirty="0" err="1" smtClean="0">
                <a:solidFill>
                  <a:srgbClr val="FF0000"/>
                </a:solidFill>
              </a:rPr>
              <a:t>rence</a:t>
            </a:r>
            <a:r>
              <a:rPr lang="en-US" altLang="ja-JP" sz="3600" dirty="0" smtClean="0">
                <a:solidFill>
                  <a:srgbClr val="FF0000"/>
                </a:solidFill>
              </a:rPr>
              <a:t> system model</a:t>
            </a:r>
            <a:r>
              <a:rPr lang="en-US" altLang="ja-JP" sz="3600" dirty="0"/>
              <a:t>' (2000, 2002, 2006).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 </a:t>
            </a:r>
            <a:r>
              <a:rPr lang="en-US" altLang="ja-JP" sz="3600" dirty="0"/>
              <a:t>This model is defined as follows</a:t>
            </a:r>
            <a:r>
              <a:rPr lang="en-US" altLang="ja-JP" sz="3600" dirty="0" smtClean="0"/>
              <a:t>: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  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1106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68952" cy="43518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38937" y="4756502"/>
                <a:ext cx="8309454" cy="1798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 smtClean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6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/>
                          </a:rPr>
                          <m:t>𝑗</m:t>
                        </m:r>
                        <m:r>
                          <a:rPr kumimoji="1" lang="en-US" altLang="ja-JP" sz="3600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sz="3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3600" dirty="0"/>
                  <a:t> denotes the coordinate vector of </a:t>
                </a:r>
                <a:endParaRPr lang="en-US" altLang="ja-JP" sz="3600" dirty="0" smtClean="0"/>
              </a:p>
              <a:p>
                <a:r>
                  <a:rPr lang="en-US" altLang="ja-JP" sz="3600" dirty="0" smtClean="0"/>
                  <a:t>member </a:t>
                </a:r>
                <a:r>
                  <a:rPr lang="en-US" altLang="ja-JP" sz="3600" i="1" dirty="0" smtClean="0"/>
                  <a:t>j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at time </a:t>
                </a:r>
                <a:r>
                  <a:rPr lang="en-US" altLang="ja-JP" sz="3600" i="1" dirty="0" smtClean="0"/>
                  <a:t>n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in a </a:t>
                </a:r>
                <a:r>
                  <a:rPr lang="en-US" altLang="ja-JP" sz="3600" i="1" dirty="0" smtClean="0"/>
                  <a:t>p</a:t>
                </a:r>
                <a:r>
                  <a:rPr lang="en-US" altLang="ja-JP" sz="3600" dirty="0" smtClean="0"/>
                  <a:t>-dimensional </a:t>
                </a:r>
                <a:r>
                  <a:rPr lang="en-US" altLang="ja-JP" sz="3600" i="1" dirty="0" err="1" smtClean="0">
                    <a:solidFill>
                      <a:srgbClr val="FF0000"/>
                    </a:solidFill>
                  </a:rPr>
                  <a:t>Hil</a:t>
                </a:r>
                <a:r>
                  <a:rPr lang="en-US" altLang="ja-JP" sz="3600" i="1" dirty="0" smtClean="0">
                    <a:solidFill>
                      <a:srgbClr val="FF0000"/>
                    </a:solidFill>
                  </a:rPr>
                  <a:t>- </a:t>
                </a:r>
              </a:p>
              <a:p>
                <a:r>
                  <a:rPr lang="en-US" altLang="ja-JP" sz="3600" i="1" dirty="0" err="1" smtClean="0">
                    <a:solidFill>
                      <a:srgbClr val="FF0000"/>
                    </a:solidFill>
                  </a:rPr>
                  <a:t>bert</a:t>
                </a:r>
                <a:r>
                  <a:rPr lang="en-US" altLang="ja-JP" sz="3600" i="1" dirty="0" smtClean="0">
                    <a:solidFill>
                      <a:srgbClr val="FF0000"/>
                    </a:solidFill>
                  </a:rPr>
                  <a:t> space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or a </a:t>
                </a:r>
                <a:r>
                  <a:rPr lang="en-US" altLang="ja-JP" sz="3600" i="1" dirty="0" smtClean="0"/>
                  <a:t>p</a:t>
                </a:r>
                <a:r>
                  <a:rPr lang="en-US" altLang="ja-JP" sz="3600" dirty="0" smtClean="0"/>
                  <a:t>-dimensional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indefinite</a:t>
                </a:r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37" y="4756502"/>
                <a:ext cx="8309454" cy="1798890"/>
              </a:xfrm>
              <a:prstGeom prst="rect">
                <a:avLst/>
              </a:prstGeom>
              <a:blipFill rotWithShape="1">
                <a:blip r:embed="rId3"/>
                <a:stretch>
                  <a:fillRect l="-2201" t="-4746" r="-1687" b="-11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7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83264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ja-JP" sz="3600" i="1" dirty="0" smtClean="0">
                    <a:solidFill>
                      <a:srgbClr val="FF0000"/>
                    </a:solidFill>
                  </a:rPr>
                  <a:t>metric space</a:t>
                </a:r>
                <a:r>
                  <a:rPr lang="en-US" altLang="ja-JP" sz="3600" dirty="0"/>
                  <a:t>. Moreover, </a:t>
                </a:r>
                <a:r>
                  <a:rPr lang="en-US" altLang="ja-JP" sz="3600" i="1" dirty="0" smtClean="0"/>
                  <a:t>m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denotes the </a:t>
                </a:r>
                <a:r>
                  <a:rPr lang="en-US" altLang="ja-JP" sz="3600" dirty="0" smtClean="0"/>
                  <a:t>degree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of the vector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3600" b="1" i="1" smtClean="0"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𝑚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altLang="ja-JP" sz="36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600" b="1" i="1" smtClean="0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sz="3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3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600" b="1" i="1" smtClean="0">
                                <a:latin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ja-JP" sz="3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ja-JP" sz="3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3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3600" dirty="0" smtClean="0"/>
                  <a:t> in </a:t>
                </a:r>
                <a:r>
                  <a:rPr lang="en-US" altLang="ja-JP" sz="3600" dirty="0"/>
                  <a:t>Eq</a:t>
                </a:r>
                <a:r>
                  <a:rPr lang="en-US" altLang="ja-JP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(2), which is assumed to </a:t>
                </a:r>
                <a:r>
                  <a:rPr lang="en-US" altLang="ja-JP" sz="3600" dirty="0" smtClean="0"/>
                  <a:t>have the </a:t>
                </a:r>
                <a:r>
                  <a:rPr lang="en-US" altLang="ja-JP" sz="3600" dirty="0"/>
                  <a:t>maximum 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/>
                  <a:t>value </a:t>
                </a:r>
                <a:r>
                  <a:rPr lang="en-US" altLang="ja-JP" sz="3600" i="1" dirty="0" smtClean="0"/>
                  <a:t>q</a:t>
                </a:r>
                <a:r>
                  <a:rPr lang="en-US" altLang="ja-JP" sz="3600" dirty="0" smtClean="0"/>
                  <a:t>.  </a:t>
                </a:r>
                <a:r>
                  <a:rPr lang="en-US" altLang="ja-JP" sz="3600" dirty="0"/>
                  <a:t>Furthermore, </a:t>
                </a:r>
                <a:r>
                  <a:rPr lang="en-US" altLang="ja-JP" sz="3900" dirty="0" smtClean="0"/>
                  <a:t>a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190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19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19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19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1900" b="0" i="1" smtClean="0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1900" b="0" i="1" smtClean="0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3600" dirty="0" smtClean="0"/>
                  <a:t>  is </a:t>
                </a:r>
                <a:r>
                  <a:rPr lang="en-US" altLang="ja-JP" sz="3600" dirty="0"/>
                  <a:t>a real </a:t>
                </a:r>
                <a:r>
                  <a:rPr lang="en-US" altLang="ja-JP" sz="3600" dirty="0" smtClean="0"/>
                  <a:t>constant 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coefficient of </a:t>
                </a:r>
                <a:r>
                  <a:rPr lang="en-US" altLang="ja-JP" sz="3600" dirty="0"/>
                  <a:t>the </a:t>
                </a:r>
                <a:r>
                  <a:rPr lang="en-US" altLang="ja-JP" sz="3600" dirty="0" smtClean="0"/>
                  <a:t>term</a:t>
                </a:r>
              </a:p>
              <a:p>
                <a:pPr marL="0" indent="0">
                  <a:buNone/>
                </a:pPr>
                <a:r>
                  <a:rPr lang="en-US" altLang="ja-JP" sz="2600" dirty="0"/>
                  <a:t> </a:t>
                </a:r>
                <a:r>
                  <a:rPr lang="en-US" altLang="ja-JP" sz="2600" dirty="0" smtClean="0"/>
                  <a:t>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6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600" b="0" i="1" smtClean="0">
                                <a:latin typeface="Cambria Math"/>
                              </a:rPr>
                              <m:t>𝑧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26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ja-JP" sz="26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altLang="ja-JP" sz="2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ja-JP" sz="26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altLang="ja-JP" sz="26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  <m:r>
                              <a:rPr lang="en-US" altLang="ja-JP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600" i="1">
                                <a:latin typeface="Cambria Math"/>
                              </a:rPr>
                              <m:t>𝑧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ja-JP" sz="26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26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ja-JP" sz="2600" i="1"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en-US" altLang="ja-JP" sz="26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ja-JP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altLang="ja-JP" sz="26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26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altLang="ja-JP" sz="26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ja-JP" sz="2600" dirty="0" smtClean="0"/>
                  <a:t>,  </a:t>
                </a:r>
              </a:p>
              <a:p>
                <a:pPr marL="0" indent="0">
                  <a:buNone/>
                </a:pPr>
                <a:r>
                  <a:rPr lang="en-US" altLang="ja-JP" sz="3900" dirty="0" smtClean="0"/>
                  <a:t> r</a:t>
                </a:r>
                <a:r>
                  <a:rPr lang="en-US" altLang="ja-JP" sz="26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6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6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2600" dirty="0" smtClean="0"/>
                  <a:t>   </a:t>
                </a:r>
                <a:r>
                  <a:rPr lang="en-US" altLang="ja-JP" sz="3900" dirty="0" smtClean="0"/>
                  <a:t>and </a:t>
                </a:r>
                <a:r>
                  <a:rPr lang="el-GR" altLang="ja-JP" sz="3900" dirty="0" smtClean="0"/>
                  <a:t>θ</a:t>
                </a:r>
                <a:r>
                  <a:rPr lang="en-US" altLang="ja-JP" sz="26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6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6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600" i="1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6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3600" dirty="0"/>
                  <a:t> </a:t>
                </a:r>
                <a:r>
                  <a:rPr lang="en-US" altLang="ja-JP" sz="3600" dirty="0" smtClean="0"/>
                  <a:t> are</a:t>
                </a:r>
                <a:r>
                  <a:rPr lang="en-US" altLang="ja-JP" sz="3600" dirty="0"/>
                  <a:t>, respectively, the </a:t>
                </a:r>
                <a:r>
                  <a:rPr lang="en-US" altLang="ja-JP" sz="3600" i="1" dirty="0" smtClean="0"/>
                  <a:t>norm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and the </a:t>
                </a:r>
                <a:r>
                  <a:rPr lang="en-US" altLang="ja-JP" sz="3600" i="1" dirty="0" smtClean="0"/>
                  <a:t>argument </a:t>
                </a:r>
                <a:r>
                  <a:rPr lang="en-US" altLang="ja-JP" sz="36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 at </a:t>
                </a:r>
                <a:r>
                  <a:rPr lang="en-US" altLang="ja-JP" sz="3600" dirty="0"/>
                  <a:t>time </a:t>
                </a:r>
                <a:r>
                  <a:rPr lang="en-US" altLang="ja-JP" sz="3600" i="1" dirty="0" smtClean="0"/>
                  <a:t>n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on </a:t>
                </a:r>
                <a:r>
                  <a:rPr lang="en-US" altLang="ja-JP" sz="3600" dirty="0" err="1" smtClean="0"/>
                  <a:t>dimen</a:t>
                </a:r>
                <a:r>
                  <a:rPr lang="en-US" altLang="ja-JP" sz="3600" dirty="0" smtClean="0"/>
                  <a:t>-</a:t>
                </a:r>
              </a:p>
              <a:p>
                <a:pPr marL="0" indent="0">
                  <a:buNone/>
                </a:pPr>
                <a:r>
                  <a:rPr lang="en-US" altLang="ja-JP" sz="3600" dirty="0" err="1" smtClean="0"/>
                  <a:t>sion</a:t>
                </a:r>
                <a:r>
                  <a:rPr lang="en-US" altLang="ja-JP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ja-JP" sz="3600" dirty="0" smtClean="0"/>
                  <a:t>.  Usually, both </a:t>
                </a:r>
                <a:r>
                  <a:rPr lang="en-US" altLang="ja-JP" sz="3600" dirty="0"/>
                  <a:t> </a:t>
                </a:r>
                <a:r>
                  <a:rPr lang="en-US" altLang="ja-JP" sz="3900" dirty="0"/>
                  <a:t>r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8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3600" dirty="0"/>
                  <a:t>   </a:t>
                </a:r>
                <a:r>
                  <a:rPr lang="en-US" altLang="ja-JP" sz="3900" dirty="0"/>
                  <a:t>and</a:t>
                </a:r>
                <a:r>
                  <a:rPr lang="en-US" altLang="ja-JP" sz="4800" dirty="0"/>
                  <a:t> </a:t>
                </a:r>
                <a:r>
                  <a:rPr lang="el-GR" altLang="ja-JP" sz="3900" dirty="0"/>
                  <a:t>θ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8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4400" dirty="0"/>
                  <a:t>  </a:t>
                </a:r>
                <a:r>
                  <a:rPr lang="en-US" altLang="ja-JP" sz="3900" dirty="0"/>
                  <a:t>are</a:t>
                </a:r>
                <a:endParaRPr lang="ja-JP" altLang="en-US" sz="3900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832648"/>
              </a:xfrm>
              <a:blipFill rotWithShape="1">
                <a:blip r:embed="rId2"/>
                <a:stretch>
                  <a:fillRect l="-1926" t="-2194" r="-667" b="-11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976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3600" dirty="0" smtClean="0"/>
                  <a:t>Independent of </a:t>
                </a:r>
                <a:r>
                  <a:rPr kumimoji="1" lang="en-US" altLang="ja-JP" sz="3600" i="1" dirty="0" smtClean="0"/>
                  <a:t>m</a:t>
                </a:r>
                <a:r>
                  <a:rPr kumimoji="1" lang="en-US" altLang="ja-JP" sz="3600" dirty="0" smtClean="0"/>
                  <a:t>.</a:t>
                </a:r>
                <a:r>
                  <a:rPr lang="ja-JP" altLang="en-US" sz="3600" dirty="0"/>
                  <a:t> </a:t>
                </a:r>
                <a:r>
                  <a:rPr lang="en-US" altLang="ja-JP" sz="3600" dirty="0"/>
                  <a:t>It is apparent that the two </a:t>
                </a:r>
                <a:r>
                  <a:rPr lang="en-US" altLang="ja-JP" sz="3600" dirty="0" smtClean="0"/>
                  <a:t>terms  r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4400" dirty="0"/>
                  <a:t>  </a:t>
                </a:r>
                <a:r>
                  <a:rPr lang="en-US" altLang="ja-JP" sz="3600" dirty="0" smtClean="0"/>
                  <a:t>and</a:t>
                </a:r>
                <a:r>
                  <a:rPr lang="en-US" altLang="ja-JP" sz="6000" dirty="0" smtClean="0"/>
                  <a:t> </a:t>
                </a:r>
                <a:r>
                  <a:rPr lang="el-GR" altLang="ja-JP" sz="3600" dirty="0"/>
                  <a:t>θ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5400" dirty="0"/>
                  <a:t> </a:t>
                </a:r>
                <a:r>
                  <a:rPr lang="en-US" altLang="ja-JP" sz="3600" dirty="0" smtClean="0"/>
                  <a:t>are </a:t>
                </a:r>
                <a:r>
                  <a:rPr lang="en-US" altLang="ja-JP" sz="3600" dirty="0"/>
                  <a:t>functions of </a:t>
                </a:r>
                <a:r>
                  <a:rPr lang="en-US" altLang="ja-JP" sz="3600" dirty="0" smtClean="0"/>
                  <a:t>z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3600" dirty="0" smtClean="0"/>
                  <a:t>  and </a:t>
                </a:r>
                <a:r>
                  <a:rPr lang="en-US" altLang="ja-JP" sz="3600" dirty="0"/>
                  <a:t>its complex conjugate.  This means </a:t>
                </a:r>
                <a:r>
                  <a:rPr lang="en-US" altLang="ja-JP" sz="360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 smtClean="0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ja-JP" sz="36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  in </a:t>
                </a:r>
                <a:r>
                  <a:rPr lang="en-US" altLang="ja-JP" sz="3600" dirty="0"/>
                  <a:t>Eq. (1) is not </a:t>
                </a:r>
                <a:r>
                  <a:rPr lang="en-US" altLang="ja-JP" sz="3600" dirty="0" smtClean="0"/>
                  <a:t>a </a:t>
                </a:r>
                <a:r>
                  <a:rPr lang="en-US" altLang="ja-JP" sz="3600" dirty="0" err="1" smtClean="0">
                    <a:solidFill>
                      <a:srgbClr val="FF0000"/>
                    </a:solidFill>
                  </a:rPr>
                  <a:t>holo-morphic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 function</a:t>
                </a:r>
                <a:r>
                  <a:rPr lang="en-US" altLang="ja-JP" sz="3600" dirty="0"/>
                  <a:t>, since the complex </a:t>
                </a:r>
                <a:r>
                  <a:rPr lang="en-US" altLang="ja-JP" sz="3600" dirty="0" smtClean="0"/>
                  <a:t>con-</a:t>
                </a:r>
                <a:r>
                  <a:rPr lang="en-US" altLang="ja-JP" sz="3600" dirty="0" err="1" smtClean="0"/>
                  <a:t>jugate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𝑗</m:t>
                        </m:r>
                        <m:r>
                          <a:rPr lang="en-US" altLang="ja-JP" sz="3600" i="1">
                            <a:latin typeface="Cambria Math"/>
                          </a:rPr>
                          <m:t>, </m:t>
                        </m:r>
                        <m:r>
                          <a:rPr lang="en-US" altLang="ja-JP" sz="3600" i="1">
                            <a:latin typeface="Cambria Math"/>
                          </a:rPr>
                          <m:t>𝑛</m:t>
                        </m:r>
                        <m:r>
                          <a:rPr lang="en-US" altLang="ja-JP" sz="36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sz="3600" dirty="0" smtClean="0"/>
                  <a:t>  is </a:t>
                </a:r>
                <a:r>
                  <a:rPr lang="en-US" altLang="ja-JP" sz="3600" b="1" dirty="0" smtClean="0">
                    <a:solidFill>
                      <a:srgbClr val="0070C0"/>
                    </a:solidFill>
                  </a:rPr>
                  <a:t>not </a:t>
                </a:r>
                <a:r>
                  <a:rPr lang="en-US" altLang="ja-JP" sz="3600" b="1" dirty="0">
                    <a:solidFill>
                      <a:srgbClr val="0070C0"/>
                    </a:solidFill>
                  </a:rPr>
                  <a:t>differentiable </a:t>
                </a:r>
                <a:r>
                  <a:rPr lang="en-US" altLang="ja-JP" sz="3600" u="sng" dirty="0"/>
                  <a:t>in the complex space</a:t>
                </a:r>
                <a:r>
                  <a:rPr lang="en-US" altLang="ja-JP" sz="3600" dirty="0"/>
                  <a:t> (e.g., </a:t>
                </a:r>
                <a:r>
                  <a:rPr lang="en-US" altLang="ja-JP" sz="3600" dirty="0" err="1"/>
                  <a:t>Bak</a:t>
                </a:r>
                <a:r>
                  <a:rPr lang="en-US" altLang="ja-JP" sz="3600"/>
                  <a:t> </a:t>
                </a:r>
                <a:r>
                  <a:rPr lang="en-US" altLang="ja-JP" sz="3600" smtClean="0"/>
                  <a:t>&amp; </a:t>
                </a:r>
                <a:r>
                  <a:rPr lang="en-US" altLang="ja-JP" sz="3600" dirty="0"/>
                  <a:t>Newman, 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/>
                  <a:t>1982</a:t>
                </a:r>
                <a:r>
                  <a:rPr lang="en-US" altLang="ja-JP" sz="3600" dirty="0"/>
                  <a:t>). As a result</a:t>
                </a:r>
                <a:r>
                  <a:rPr lang="en-US" altLang="ja-JP" sz="3600" dirty="0" smtClean="0"/>
                  <a:t>, we </a:t>
                </a:r>
                <a:r>
                  <a:rPr lang="en-US" altLang="ja-JP" sz="3600" dirty="0"/>
                  <a:t>can not utilize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the </a:t>
                </a:r>
                <a:endParaRPr lang="en-US" altLang="ja-JP" sz="36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theory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of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complex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dynamical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systems </a:t>
                </a:r>
                <a:r>
                  <a:rPr lang="en-US" altLang="ja-JP" sz="3600" dirty="0" smtClean="0"/>
                  <a:t>in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976664"/>
              </a:xfrm>
              <a:blipFill rotWithShape="1">
                <a:blip r:embed="rId2"/>
                <a:stretch>
                  <a:fillRect l="-2222" t="-1529" r="-2222" b="-16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3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40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3900" dirty="0" smtClean="0"/>
              <a:t>mathematics, as far </a:t>
            </a:r>
            <a:r>
              <a:rPr lang="en-US" altLang="ja-JP" sz="3900" dirty="0"/>
              <a:t>as we assume </a:t>
            </a:r>
            <a:r>
              <a:rPr lang="en-US" altLang="ja-JP" sz="3900" dirty="0" err="1"/>
              <a:t>Eq</a:t>
            </a:r>
            <a:r>
              <a:rPr lang="en-US" altLang="ja-JP" sz="3900" dirty="0"/>
              <a:t> (4).  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en-US" altLang="ja-JP" sz="3900" dirty="0" smtClean="0"/>
              <a:t>Of </a:t>
            </a:r>
            <a:r>
              <a:rPr lang="en-US" altLang="ja-JP" sz="3900" dirty="0"/>
              <a:t>course, if we assume Eq. (4) and </a:t>
            </a:r>
            <a:r>
              <a:rPr lang="en-US" altLang="ja-JP" sz="3900" u="sng" dirty="0"/>
              <a:t>if we </a:t>
            </a:r>
            <a:endParaRPr lang="en-US" altLang="ja-JP" sz="3900" u="sng" dirty="0" smtClean="0"/>
          </a:p>
          <a:p>
            <a:pPr marL="0" indent="0">
              <a:buNone/>
            </a:pPr>
            <a:r>
              <a:rPr lang="en-US" altLang="ja-JP" sz="3900" u="sng" dirty="0" smtClean="0"/>
              <a:t>identify </a:t>
            </a:r>
            <a:r>
              <a:rPr lang="en-US" altLang="ja-JP" sz="3900" u="sng" dirty="0"/>
              <a:t>the </a:t>
            </a:r>
            <a:r>
              <a:rPr lang="en-US" altLang="ja-JP" sz="3900" u="sng" dirty="0" smtClean="0"/>
              <a:t>state </a:t>
            </a:r>
            <a:r>
              <a:rPr lang="en-US" altLang="ja-JP" sz="3900" u="sng" dirty="0"/>
              <a:t>space of </a:t>
            </a:r>
            <a:r>
              <a:rPr lang="en-US" altLang="ja-JP" sz="3900" u="sng" dirty="0">
                <a:solidFill>
                  <a:srgbClr val="FF0000"/>
                </a:solidFill>
              </a:rPr>
              <a:t>our complex </a:t>
            </a:r>
            <a:endParaRPr lang="en-US" altLang="ja-JP" sz="39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3900" u="sng" dirty="0" smtClean="0">
                <a:solidFill>
                  <a:srgbClr val="FF0000"/>
                </a:solidFill>
              </a:rPr>
              <a:t>difference </a:t>
            </a:r>
            <a:r>
              <a:rPr lang="en-US" altLang="ja-JP" sz="3900" u="sng" dirty="0">
                <a:solidFill>
                  <a:srgbClr val="FF0000"/>
                </a:solidFill>
              </a:rPr>
              <a:t>system</a:t>
            </a:r>
            <a:r>
              <a:rPr lang="en-US" altLang="ja-JP" sz="3900" u="sng" dirty="0"/>
              <a:t> as </a:t>
            </a:r>
            <a:r>
              <a:rPr lang="en-US" altLang="ja-JP" sz="3900" i="1" u="sng" dirty="0" smtClean="0">
                <a:solidFill>
                  <a:srgbClr val="FF0000"/>
                </a:solidFill>
              </a:rPr>
              <a:t>2p</a:t>
            </a:r>
            <a:r>
              <a:rPr lang="en-US" altLang="ja-JP" sz="3900" u="sng" dirty="0" smtClean="0">
                <a:solidFill>
                  <a:srgbClr val="FF0000"/>
                </a:solidFill>
              </a:rPr>
              <a:t>-dimensional </a:t>
            </a:r>
            <a:r>
              <a:rPr lang="en-US" altLang="ja-JP" sz="3900" u="sng" dirty="0">
                <a:solidFill>
                  <a:srgbClr val="FF0000"/>
                </a:solidFill>
              </a:rPr>
              <a:t>real </a:t>
            </a:r>
            <a:endParaRPr lang="en-US" altLang="ja-JP" sz="3900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3900" u="sng" dirty="0" smtClean="0">
                <a:solidFill>
                  <a:srgbClr val="FF0000"/>
                </a:solidFill>
              </a:rPr>
              <a:t>space</a:t>
            </a:r>
            <a:r>
              <a:rPr lang="en-US" altLang="ja-JP" sz="3900" dirty="0"/>
              <a:t>, we </a:t>
            </a:r>
            <a:r>
              <a:rPr lang="en-US" altLang="ja-JP" sz="3900" dirty="0" smtClean="0"/>
              <a:t>need </a:t>
            </a:r>
            <a:r>
              <a:rPr lang="en-US" altLang="ja-JP" sz="3900" dirty="0"/>
              <a:t>not </a:t>
            </a:r>
            <a:r>
              <a:rPr lang="en-US" altLang="ja-JP" sz="3900" dirty="0" smtClean="0"/>
              <a:t>drop </a:t>
            </a:r>
            <a:r>
              <a:rPr lang="en-US" altLang="ja-JP" sz="3900" dirty="0"/>
              <a:t>Eq. (4). </a:t>
            </a:r>
            <a:r>
              <a:rPr lang="en-US" altLang="ja-JP" sz="3900" dirty="0" smtClean="0"/>
              <a:t>  </a:t>
            </a:r>
            <a:r>
              <a:rPr lang="en-US" altLang="ja-JP" sz="3900" b="1" dirty="0" smtClean="0">
                <a:solidFill>
                  <a:srgbClr val="0070C0"/>
                </a:solidFill>
              </a:rPr>
              <a:t>However,</a:t>
            </a:r>
          </a:p>
          <a:p>
            <a:pPr marL="0" indent="0">
              <a:buNone/>
            </a:pPr>
            <a:r>
              <a:rPr lang="en-US" altLang="ja-JP" sz="3900" b="1" dirty="0" smtClean="0">
                <a:solidFill>
                  <a:srgbClr val="0070C0"/>
                </a:solidFill>
              </a:rPr>
              <a:t> </a:t>
            </a:r>
            <a:r>
              <a:rPr lang="en-US" altLang="ja-JP" sz="3900" b="1" dirty="0">
                <a:solidFill>
                  <a:srgbClr val="0070C0"/>
                </a:solidFill>
              </a:rPr>
              <a:t>we have recently dropped it, in order to </a:t>
            </a:r>
            <a:endParaRPr lang="en-US" altLang="ja-JP" sz="3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sz="3900" b="1" dirty="0" smtClean="0">
                <a:solidFill>
                  <a:srgbClr val="0070C0"/>
                </a:solidFill>
              </a:rPr>
              <a:t>utilize the </a:t>
            </a:r>
            <a:r>
              <a:rPr lang="en-US" altLang="ja-JP" sz="3900" b="1" dirty="0">
                <a:solidFill>
                  <a:srgbClr val="0070C0"/>
                </a:solidFill>
              </a:rPr>
              <a:t>theory</a:t>
            </a:r>
            <a:r>
              <a:rPr lang="en-US" altLang="ja-JP" sz="3900" dirty="0"/>
              <a:t>.  Furthermore, we have </a:t>
            </a:r>
            <a:endParaRPr lang="en-US" altLang="ja-JP" sz="3900" dirty="0" smtClean="0"/>
          </a:p>
          <a:p>
            <a:pPr marL="0" indent="0">
              <a:buNone/>
            </a:pPr>
            <a:r>
              <a:rPr lang="en-US" altLang="ja-JP" sz="3900" dirty="0" smtClean="0"/>
              <a:t>made </a:t>
            </a:r>
            <a:r>
              <a:rPr lang="en-US" altLang="ja-JP" sz="3900" dirty="0"/>
              <a:t>a new assumption that weights, 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8250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363272" cy="564949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sz="2400" dirty="0" smtClean="0"/>
                  <a:t>                               </a:t>
                </a:r>
                <a:r>
                  <a:rPr lang="en-US" altLang="ja-JP" sz="3600" dirty="0" smtClean="0"/>
                  <a:t>w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ja-JP" sz="2400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𝑚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en-US" altLang="ja-JP" sz="2400" dirty="0" smtClean="0"/>
                  <a:t>,    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ja-JP" sz="3600" dirty="0"/>
                  <a:t>=1,</a:t>
                </a:r>
                <a:r>
                  <a:rPr lang="en-US" altLang="ja-JP" sz="3600" dirty="0">
                    <a:latin typeface="ＭＳ 明朝"/>
                    <a:ea typeface="ＭＳ 明朝"/>
                  </a:rPr>
                  <a:t>⋯</a:t>
                </a:r>
                <a:r>
                  <a:rPr lang="en-US" altLang="ja-JP" sz="3600" dirty="0"/>
                  <a:t>, p, 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of </a:t>
                </a:r>
                <a:r>
                  <a:rPr lang="en-US" altLang="ja-JP" sz="3600" dirty="0"/>
                  <a:t>Eq. (4) are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complex constants </a:t>
                </a:r>
                <a:r>
                  <a:rPr lang="en-US" altLang="ja-JP" sz="3600" dirty="0"/>
                  <a:t>in general</a:t>
                </a:r>
                <a:r>
                  <a:rPr lang="en-US" altLang="ja-JP" sz="3600" dirty="0" smtClean="0"/>
                  <a:t>.</a:t>
                </a:r>
              </a:p>
              <a:p>
                <a:pPr marL="0" indent="0">
                  <a:buNone/>
                </a:pPr>
                <a:r>
                  <a:rPr lang="ja-JP" altLang="en-US" sz="3600" dirty="0"/>
                  <a:t>　</a:t>
                </a:r>
                <a:r>
                  <a:rPr lang="ja-JP" altLang="en-US" sz="2800" dirty="0" smtClean="0"/>
                  <a:t>（註１） 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ただし、最近では 、これまでの </a:t>
                </a:r>
                <a:r>
                  <a:rPr lang="en-US" altLang="ja-JP" sz="2800" b="1" dirty="0" smtClean="0">
                    <a:solidFill>
                      <a:srgbClr val="0070C0"/>
                    </a:solidFill>
                  </a:rPr>
                  <a:t>Eq. (4) 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の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実定数の仮定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を課するモデルも、今回発表するモデルの１つの下位モデルと位置づけることにしている。</a:t>
                </a:r>
                <a:endParaRPr lang="en-US" altLang="ja-JP" sz="2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（註２） 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うえの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複素定数を仮定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する場合は、</a:t>
                </a:r>
                <a:r>
                  <a:rPr lang="ja-JP" altLang="en-US" sz="2800" b="1" dirty="0">
                    <a:solidFill>
                      <a:srgbClr val="0070C0"/>
                    </a:solidFill>
                  </a:rPr>
                  <a:t>これまで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の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実定数を仮定</a:t>
                </a:r>
                <a:r>
                  <a:rPr lang="ja-JP" altLang="en-US" sz="2800" b="1" dirty="0" smtClean="0">
                    <a:solidFill>
                      <a:srgbClr val="0070C0"/>
                    </a:solidFill>
                  </a:rPr>
                  <a:t>する場合より、より一般的な対象の動きを仮定している</a:t>
                </a:r>
                <a:r>
                  <a:rPr lang="ja-JP" altLang="en-US" sz="2800" dirty="0" smtClean="0"/>
                  <a:t>ことを意味する。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（註３） 千野の今年２月の文科省委託事業</a:t>
                </a:r>
                <a:r>
                  <a:rPr lang="ja-JP" altLang="en-US" sz="2800" dirty="0" err="1" smtClean="0"/>
                  <a:t>ー</a:t>
                </a:r>
                <a:r>
                  <a:rPr lang="ja-JP" altLang="en-US" sz="2800" dirty="0" smtClean="0"/>
                  <a:t>数学協働プログラムで発表した結果は、その意味では</a:t>
                </a:r>
                <a:r>
                  <a:rPr lang="ja-JP" altLang="en-US" sz="2800" u="sng" dirty="0" smtClean="0"/>
                  <a:t>正確には複素力学系を次数が２倍の実力学系と見做したケース</a:t>
                </a:r>
                <a:r>
                  <a:rPr lang="ja-JP" altLang="en-US" sz="2800" dirty="0" smtClean="0"/>
                  <a:t>と言える。</a:t>
                </a:r>
                <a:endParaRPr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363272" cy="5649491"/>
              </a:xfrm>
              <a:blipFill rotWithShape="1">
                <a:blip r:embed="rId2"/>
                <a:stretch>
                  <a:fillRect l="-2187" t="-2805" r="-583" b="-5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3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モデル上の対象の動き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424936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u="sng" dirty="0" smtClean="0"/>
                  <a:t>最も単純な一次モデルの例 </a:t>
                </a:r>
                <a:r>
                  <a:rPr kumimoji="1" lang="en-US" altLang="ja-JP" u="sng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b="0" i="0" u="sng" smtClean="0">
                        <a:latin typeface="Cambria Math"/>
                      </a:rPr>
                      <m:t>dim</m:t>
                    </m:r>
                    <m:r>
                      <a:rPr kumimoji="1" lang="en-US" altLang="ja-JP" b="0" i="0" u="sng" smtClean="0">
                        <a:latin typeface="Cambria Math"/>
                      </a:rPr>
                      <m:t>. </m:t>
                    </m:r>
                    <m:r>
                      <a:rPr kumimoji="1" lang="en-US" altLang="ja-JP" b="0" i="1" u="sng" smtClean="0">
                        <a:latin typeface="Cambria Math"/>
                      </a:rPr>
                      <m:t>𝑙</m:t>
                    </m:r>
                  </m:oMath>
                </a14:m>
                <a:r>
                  <a:rPr kumimoji="1" lang="en-US" altLang="ja-JP" u="sng" dirty="0" smtClean="0"/>
                  <a:t>=1, deg. m=1)</a:t>
                </a:r>
                <a:endParaRPr kumimoji="1" lang="ja-JP" altLang="en-US" u="sng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424936" cy="4929411"/>
              </a:xfrm>
              <a:blipFill rotWithShape="1">
                <a:blip r:embed="rId2"/>
                <a:stretch>
                  <a:fillRect l="-1809" t="-2225" r="-7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>
            <a:off x="1251500" y="5276800"/>
            <a:ext cx="59766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2424575" y="2599147"/>
            <a:ext cx="0" cy="36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555776" y="3429000"/>
            <a:ext cx="792088" cy="18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601553" y="4509120"/>
            <a:ext cx="2808312" cy="767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7452319" y="5092134"/>
            <a:ext cx="817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real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36902" y="1987225"/>
            <a:ext cx="1837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imaginary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58151" y="4057381"/>
            <a:ext cx="583814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Z</a:t>
            </a:r>
            <a:r>
              <a:rPr kumimoji="1" lang="en-US" altLang="ja-JP" sz="3200" baseline="-25000" dirty="0" err="1" smtClean="0"/>
              <a:t>j,n</a:t>
            </a:r>
            <a:endParaRPr kumimoji="1" lang="ja-JP" altLang="en-US" sz="3200" baseline="-25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83434" y="2829580"/>
            <a:ext cx="643125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err="1" smtClean="0"/>
              <a:t>Z</a:t>
            </a:r>
            <a:r>
              <a:rPr kumimoji="1" lang="en-US" altLang="ja-JP" sz="3200" baseline="-25000" dirty="0" err="1" smtClean="0"/>
              <a:t>k,n</a:t>
            </a:r>
            <a:endParaRPr kumimoji="1" lang="ja-JP" altLang="en-US" sz="3200" baseline="-25000" dirty="0"/>
          </a:p>
        </p:txBody>
      </p:sp>
      <p:sp>
        <p:nvSpPr>
          <p:cNvPr id="21" name="円弧 20"/>
          <p:cNvSpPr/>
          <p:nvPr/>
        </p:nvSpPr>
        <p:spPr>
          <a:xfrm>
            <a:off x="3347863" y="2780928"/>
            <a:ext cx="4104455" cy="4059226"/>
          </a:xfrm>
          <a:prstGeom prst="arc">
            <a:avLst>
              <a:gd name="adj1" fmla="val 18101499"/>
              <a:gd name="adj2" fmla="val 204495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7324923" y="4116705"/>
            <a:ext cx="127396" cy="392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726581" y="2780928"/>
            <a:ext cx="1324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positive</a:t>
            </a:r>
            <a:endParaRPr kumimoji="1" lang="ja-JP" altLang="en-US" sz="28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17771" y="3144685"/>
            <a:ext cx="148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direction</a:t>
            </a:r>
            <a:endParaRPr kumimoji="1" lang="ja-JP" altLang="en-US" sz="2800" dirty="0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474648" y="3544035"/>
            <a:ext cx="18174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3806461" y="2638741"/>
                <a:ext cx="29712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/>
                  <a:t>W</a:t>
                </a:r>
                <a:r>
                  <a:rPr lang="en-US" altLang="ja-JP" sz="2400" baseline="-25000" dirty="0" err="1" smtClean="0"/>
                  <a:t>jk,n</a:t>
                </a:r>
                <a:r>
                  <a:rPr lang="en-US" altLang="ja-JP" sz="2400" baseline="300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ja-JP" sz="2400" b="0" i="1" baseline="3000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ja-JP" sz="2400" baseline="30000" dirty="0" smtClean="0"/>
                  <a:t>,m) </a:t>
                </a:r>
                <a:r>
                  <a:rPr lang="en-US" altLang="ja-JP" sz="2400" dirty="0" smtClean="0"/>
                  <a:t>(</a:t>
                </a:r>
                <a:r>
                  <a:rPr lang="en-US" altLang="ja-JP" sz="2400" b="1" dirty="0" err="1"/>
                  <a:t>z</a:t>
                </a:r>
                <a:r>
                  <a:rPr lang="en-US" altLang="ja-JP" sz="2400" baseline="-25000" dirty="0" err="1" smtClean="0"/>
                  <a:t>j,n</a:t>
                </a:r>
                <a:r>
                  <a:rPr lang="en-US" altLang="ja-JP" sz="2400" dirty="0" smtClean="0"/>
                  <a:t> </a:t>
                </a:r>
                <a:r>
                  <a:rPr lang="en-US" altLang="ja-JP" sz="2800" dirty="0" smtClean="0"/>
                  <a:t>– </a:t>
                </a:r>
                <a:r>
                  <a:rPr lang="en-US" altLang="ja-JP" sz="2800" dirty="0" err="1" smtClean="0"/>
                  <a:t>z</a:t>
                </a:r>
                <a:r>
                  <a:rPr lang="en-US" altLang="ja-JP" sz="2800" baseline="-25000" dirty="0" err="1" smtClean="0"/>
                  <a:t>k,n</a:t>
                </a:r>
                <a:r>
                  <a:rPr lang="en-US" altLang="ja-JP" sz="2800" dirty="0" smtClean="0"/>
                  <a:t>)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461" y="2638741"/>
                <a:ext cx="297123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049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/>
          <p:cNvCxnSpPr/>
          <p:nvPr/>
        </p:nvCxnSpPr>
        <p:spPr>
          <a:xfrm>
            <a:off x="3474649" y="3429000"/>
            <a:ext cx="531060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414317" y="4576749"/>
            <a:ext cx="531060" cy="261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曲線コネクタ 5"/>
          <p:cNvCxnSpPr/>
          <p:nvPr/>
        </p:nvCxnSpPr>
        <p:spPr>
          <a:xfrm rot="16200000" flipH="1">
            <a:off x="4751664" y="3502592"/>
            <a:ext cx="1400659" cy="89589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弧 9"/>
          <p:cNvSpPr/>
          <p:nvPr/>
        </p:nvSpPr>
        <p:spPr>
          <a:xfrm>
            <a:off x="2419494" y="4352900"/>
            <a:ext cx="1307011" cy="1204465"/>
          </a:xfrm>
          <a:prstGeom prst="arc">
            <a:avLst>
              <a:gd name="adj1" fmla="val 17353584"/>
              <a:gd name="adj2" fmla="val 20789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3183743" y="4336652"/>
            <a:ext cx="109413" cy="52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3474649" y="4047455"/>
                <a:ext cx="1241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l-GR" altLang="ja-JP" sz="2400" b="1" dirty="0" smtClean="0"/>
                  <a:t>Θ</a:t>
                </a:r>
                <a:r>
                  <a:rPr kumimoji="1" lang="en-US" altLang="ja-JP" sz="2400" baseline="-25000" dirty="0" err="1" smtClean="0"/>
                  <a:t>j,n</a:t>
                </a: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baseline="30000" dirty="0" smtClean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400" b="0" i="1" baseline="30000" smtClean="0">
                        <a:latin typeface="Cambria Math"/>
                      </a:rPr>
                      <m:t>𝑙</m:t>
                    </m:r>
                  </m:oMath>
                </a14:m>
                <a:r>
                  <a:rPr kumimoji="1" lang="en-US" altLang="ja-JP" sz="2400" baseline="30000" dirty="0" smtClean="0"/>
                  <a:t>,m)</a:t>
                </a:r>
                <a:endParaRPr kumimoji="1" lang="ja-JP" altLang="en-US" baseline="300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49" y="4047455"/>
                <a:ext cx="124136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784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7513508" y="3645294"/>
            <a:ext cx="151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o</a:t>
            </a:r>
            <a:r>
              <a:rPr kumimoji="1" lang="en-US" altLang="ja-JP" sz="2800" dirty="0" smtClean="0"/>
              <a:t>f HFM</a:t>
            </a:r>
            <a:endParaRPr kumimoji="1" lang="ja-JP" altLang="en-US" sz="2800" dirty="0"/>
          </a:p>
        </p:txBody>
      </p:sp>
      <p:cxnSp>
        <p:nvCxnSpPr>
          <p:cNvPr id="45" name="曲線コネクタ 44"/>
          <p:cNvCxnSpPr/>
          <p:nvPr/>
        </p:nvCxnSpPr>
        <p:spPr>
          <a:xfrm rot="10800000" flipV="1">
            <a:off x="3806464" y="3161960"/>
            <a:ext cx="909553" cy="27001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095332" y="3460628"/>
            <a:ext cx="920445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Z</a:t>
            </a:r>
            <a:r>
              <a:rPr kumimoji="1" lang="en-US" altLang="ja-JP" sz="3200" baseline="-25000" dirty="0" smtClean="0"/>
              <a:t>k,n+1</a:t>
            </a:r>
            <a:endParaRPr kumimoji="1" lang="ja-JP" altLang="en-US" sz="3200" baseline="-25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941965" y="4662179"/>
            <a:ext cx="861133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Z</a:t>
            </a:r>
            <a:r>
              <a:rPr kumimoji="1" lang="en-US" altLang="ja-JP" sz="3200" baseline="-25000" dirty="0" smtClean="0"/>
              <a:t>j,n</a:t>
            </a:r>
            <a:r>
              <a:rPr lang="en-US" altLang="ja-JP" sz="3200" baseline="-25000" dirty="0" smtClean="0"/>
              <a:t>+1</a:t>
            </a:r>
            <a:endParaRPr kumimoji="1" lang="ja-JP" alt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7775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600" u="sng" dirty="0"/>
                  <a:t>We have recently added two terms</a:t>
                </a:r>
                <a:r>
                  <a:rPr lang="en-US" altLang="ja-JP" sz="3600" dirty="0"/>
                  <a:t> in Eq. </a:t>
                </a:r>
              </a:p>
              <a:p>
                <a:pPr marL="0" indent="0">
                  <a:buNone/>
                </a:pPr>
                <a:r>
                  <a:rPr lang="en-US" altLang="ja-JP" sz="3600" dirty="0"/>
                  <a:t>(1), 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800" dirty="0"/>
                  <a:t> </a:t>
                </a:r>
                <a:r>
                  <a:rPr lang="en-US" altLang="ja-JP" sz="3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600" dirty="0"/>
                  <a:t>, the former being a </a:t>
                </a:r>
              </a:p>
              <a:p>
                <a:pPr marL="0" indent="0">
                  <a:buNone/>
                </a:pPr>
                <a:r>
                  <a:rPr lang="en-US" altLang="ja-JP" sz="3600" dirty="0">
                    <a:solidFill>
                      <a:srgbClr val="FF0000"/>
                    </a:solidFill>
                  </a:rPr>
                  <a:t>control</a:t>
                </a:r>
                <a:r>
                  <a:rPr lang="en-US" altLang="ja-JP" sz="3600" dirty="0"/>
                  <a:t> (e.g., </a:t>
                </a:r>
                <a:r>
                  <a:rPr lang="en-US" altLang="ja-JP" sz="3600" dirty="0" err="1"/>
                  <a:t>Elaydi</a:t>
                </a:r>
                <a:r>
                  <a:rPr lang="en-US" altLang="ja-JP" sz="3600" dirty="0"/>
                  <a:t>, 1999; </a:t>
                </a:r>
                <a:r>
                  <a:rPr lang="en-US" altLang="ja-JP" sz="3600" dirty="0" err="1"/>
                  <a:t>Ott</a:t>
                </a:r>
                <a:r>
                  <a:rPr lang="en-US" altLang="ja-JP" sz="3600" dirty="0"/>
                  <a:t> et al., 1990)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and </a:t>
                </a:r>
                <a:r>
                  <a:rPr lang="en-US" altLang="ja-JP" sz="3600" dirty="0"/>
                  <a:t>the latter a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complex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constant</a:t>
                </a:r>
                <a:r>
                  <a:rPr lang="en-US" altLang="ja-JP" sz="3600" dirty="0"/>
                  <a:t>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vector</a:t>
                </a:r>
                <a:r>
                  <a:rPr lang="en-US" altLang="ja-JP" sz="3600" dirty="0"/>
                  <a:t>. 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Here,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latin typeface="Cambria Math"/>
                      </a:rPr>
                      <m:t>𝒈</m:t>
                    </m:r>
                  </m:oMath>
                </a14:m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3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600" b="1" i="1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ja-JP" sz="3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3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sz="36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3600" dirty="0"/>
                  <a:t>is a vector </a:t>
                </a:r>
                <a:r>
                  <a:rPr lang="en-US" altLang="ja-JP" sz="3600" dirty="0" smtClean="0"/>
                  <a:t>function </a:t>
                </a:r>
                <a:r>
                  <a:rPr lang="en-US" altLang="ja-JP" sz="3600" dirty="0"/>
                  <a:t>of a </a:t>
                </a:r>
                <a:endParaRPr lang="en-US" altLang="ja-JP" sz="3600" dirty="0" smtClean="0"/>
              </a:p>
              <a:p>
                <a:pPr marL="0" indent="0">
                  <a:buNone/>
                </a:pPr>
                <a:r>
                  <a:rPr lang="en-US" altLang="ja-JP" sz="3600" dirty="0" smtClean="0"/>
                  <a:t>complex </a:t>
                </a:r>
                <a:r>
                  <a:rPr lang="en-US" altLang="ja-JP" sz="3600" dirty="0"/>
                  <a:t>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𝑗</m:t>
                        </m:r>
                        <m:r>
                          <a:rPr lang="en-US" altLang="ja-JP" sz="3600" i="1">
                            <a:latin typeface="Cambria Math"/>
                          </a:rPr>
                          <m:t>,</m:t>
                        </m:r>
                        <m:r>
                          <a:rPr lang="en-US" altLang="ja-JP" sz="3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sz="3600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600" b="1" i="1">
                            <a:latin typeface="Cambria Math"/>
                          </a:rPr>
                          <m:t>𝒛</m:t>
                        </m:r>
                      </m:e>
                      <m:sub>
                        <m:r>
                          <a:rPr lang="en-US" altLang="ja-JP" sz="36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3600" dirty="0"/>
                  <a:t> is a </a:t>
                </a:r>
                <a:r>
                  <a:rPr lang="en-US" altLang="ja-JP" sz="3600" dirty="0" smtClean="0"/>
                  <a:t>complex </a:t>
                </a:r>
              </a:p>
              <a:p>
                <a:pPr marL="0" indent="0">
                  <a:buNone/>
                </a:pP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constant vector.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2222" t="-1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2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３　</a:t>
            </a:r>
            <a:r>
              <a:rPr kumimoji="1" lang="en-US" altLang="ja-JP" sz="4000" b="1" dirty="0" smtClean="0"/>
              <a:t>A non-Newtonian n-body problem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  <a:r>
              <a:rPr lang="en-US" altLang="ja-JP" sz="3600" dirty="0"/>
              <a:t>As discussed in the introductory section,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number </a:t>
            </a:r>
            <a:r>
              <a:rPr lang="en-US" altLang="ja-JP" sz="3600" dirty="0"/>
              <a:t>of dimensions of the state spaces</a:t>
            </a:r>
          </a:p>
          <a:p>
            <a:pPr marL="0" indent="0">
              <a:buNone/>
            </a:pPr>
            <a:r>
              <a:rPr lang="en-US" altLang="ja-JP" sz="3600" dirty="0"/>
              <a:t>in complex networks is equal to the </a:t>
            </a:r>
            <a:r>
              <a:rPr lang="en-US" altLang="ja-JP" sz="3600" dirty="0" err="1" smtClean="0"/>
              <a:t>num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ber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of members.  </a:t>
            </a:r>
            <a:r>
              <a:rPr lang="en-US" altLang="ja-JP" sz="3600" u="sng" dirty="0"/>
              <a:t>In these network models,</a:t>
            </a:r>
          </a:p>
          <a:p>
            <a:pPr marL="0" indent="0">
              <a:buNone/>
            </a:pPr>
            <a:r>
              <a:rPr lang="en-US" altLang="ja-JP" sz="3600" u="sng" dirty="0"/>
              <a:t>if the number of members increases, the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/>
              <a:t>number </a:t>
            </a:r>
            <a:r>
              <a:rPr lang="en-US" altLang="ja-JP" sz="3600" u="sng" dirty="0"/>
              <a:t>of dimensions becomes enormous</a:t>
            </a:r>
            <a:r>
              <a:rPr lang="en-US" altLang="ja-JP" sz="3600" u="sng" dirty="0" smtClean="0"/>
              <a:t>.</a:t>
            </a:r>
          </a:p>
          <a:p>
            <a:pPr marL="0" indent="0">
              <a:buNone/>
            </a:pPr>
            <a:r>
              <a:rPr lang="en-US" altLang="ja-JP" sz="3600" dirty="0"/>
              <a:t>In </a:t>
            </a:r>
            <a:r>
              <a:rPr lang="en-US" altLang="ja-JP" sz="3600" dirty="0" smtClean="0"/>
              <a:t>order </a:t>
            </a:r>
            <a:r>
              <a:rPr lang="en-US" altLang="ja-JP" sz="3600" dirty="0"/>
              <a:t>to avoid this, we utilize </a:t>
            </a:r>
            <a:r>
              <a:rPr lang="en-US" altLang="ja-JP" sz="3600" dirty="0">
                <a:solidFill>
                  <a:srgbClr val="FF0000"/>
                </a:solidFill>
              </a:rPr>
              <a:t>the </a:t>
            </a:r>
            <a:r>
              <a:rPr lang="en-US" altLang="ja-JP" sz="3600" dirty="0" smtClean="0">
                <a:solidFill>
                  <a:srgbClr val="FF0000"/>
                </a:solidFill>
              </a:rPr>
              <a:t>Chino-</a:t>
            </a:r>
          </a:p>
          <a:p>
            <a:pPr marL="0" indent="0">
              <a:buNone/>
            </a:pPr>
            <a:r>
              <a:rPr lang="en-US" altLang="ja-JP" sz="3600" dirty="0" err="1" smtClean="0">
                <a:solidFill>
                  <a:srgbClr val="FF0000"/>
                </a:solidFill>
              </a:rPr>
              <a:t>Shiraiwa</a:t>
            </a:r>
            <a:r>
              <a:rPr lang="en-US" altLang="ja-JP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>
                <a:solidFill>
                  <a:srgbClr val="FF0000"/>
                </a:solidFill>
              </a:rPr>
              <a:t>theorem</a:t>
            </a:r>
            <a:r>
              <a:rPr lang="en-US" altLang="ja-JP" sz="3600" dirty="0"/>
              <a:t>  in </a:t>
            </a:r>
            <a:r>
              <a:rPr lang="en-US" altLang="ja-JP" sz="3600" dirty="0" smtClean="0"/>
              <a:t>psychometrics (Chino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7463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&amp; </a:t>
            </a:r>
            <a:r>
              <a:rPr lang="en-US" altLang="ja-JP" sz="3600" dirty="0" err="1"/>
              <a:t>Shiraiwa</a:t>
            </a:r>
            <a:r>
              <a:rPr lang="en-US" altLang="ja-JP" sz="3600" dirty="0"/>
              <a:t>, 1993).  It enables us to </a:t>
            </a:r>
            <a:r>
              <a:rPr lang="en-US" altLang="ja-JP" sz="3600" u="sng" dirty="0">
                <a:solidFill>
                  <a:srgbClr val="FF0000"/>
                </a:solidFill>
              </a:rPr>
              <a:t>reduce</a:t>
            </a:r>
            <a:r>
              <a:rPr lang="en-US" altLang="ja-JP" sz="3600" u="sng" dirty="0"/>
              <a:t>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/>
              <a:t>the </a:t>
            </a:r>
            <a:r>
              <a:rPr lang="en-US" altLang="ja-JP" sz="3600" u="sng" dirty="0"/>
              <a:t>number of dimensions in complex n</a:t>
            </a:r>
            <a:r>
              <a:rPr lang="en-US" altLang="ja-JP" sz="3600" u="sng" dirty="0" smtClean="0"/>
              <a:t>et- </a:t>
            </a:r>
          </a:p>
          <a:p>
            <a:pPr marL="0" indent="0">
              <a:buNone/>
            </a:pPr>
            <a:r>
              <a:rPr lang="en-US" altLang="ja-JP" sz="3600" u="sng" dirty="0" smtClean="0"/>
              <a:t>works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drastically, depending on the </a:t>
            </a:r>
            <a:r>
              <a:rPr lang="en-US" altLang="ja-JP" sz="3600" dirty="0" smtClean="0"/>
              <a:t>manner</a:t>
            </a:r>
          </a:p>
          <a:p>
            <a:pPr marL="0" indent="0">
              <a:buNone/>
            </a:pPr>
            <a:r>
              <a:rPr lang="en-US" altLang="ja-JP" sz="3600" dirty="0" smtClean="0"/>
              <a:t> </a:t>
            </a:r>
            <a:r>
              <a:rPr lang="en-US" altLang="ja-JP" sz="3600" dirty="0"/>
              <a:t>of interactions in these networks.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    This theorem also </a:t>
            </a:r>
            <a:r>
              <a:rPr lang="en-US" altLang="ja-JP" sz="3600" u="sng" dirty="0"/>
              <a:t>teaches us the nature</a:t>
            </a:r>
          </a:p>
          <a:p>
            <a:pPr marL="0" indent="0">
              <a:buNone/>
            </a:pPr>
            <a:r>
              <a:rPr lang="en-US" altLang="ja-JP" sz="3600" u="sng" dirty="0"/>
              <a:t>of the space</a:t>
            </a:r>
            <a:r>
              <a:rPr lang="en-US" altLang="ja-JP" sz="3600" dirty="0"/>
              <a:t> in which we embed members</a:t>
            </a:r>
            <a:r>
              <a:rPr lang="en-US" altLang="ja-JP" sz="3600" dirty="0" smtClean="0"/>
              <a:t>.</a:t>
            </a:r>
          </a:p>
          <a:p>
            <a:pPr marL="0" indent="0">
              <a:buNone/>
            </a:pPr>
            <a:r>
              <a:rPr lang="en-US" altLang="ja-JP" sz="3600" dirty="0" smtClean="0"/>
              <a:t>  </a:t>
            </a:r>
            <a:r>
              <a:rPr lang="en-US" altLang="ja-JP" sz="3600" dirty="0"/>
              <a:t>If we can observe a </a:t>
            </a:r>
            <a:r>
              <a:rPr lang="en-US" altLang="ja-JP" sz="3600" dirty="0" smtClean="0">
                <a:solidFill>
                  <a:srgbClr val="FF0000"/>
                </a:solidFill>
              </a:rPr>
              <a:t>real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relationship matrix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whose </a:t>
            </a:r>
            <a:r>
              <a:rPr lang="en-US" altLang="ja-JP" sz="3600" dirty="0"/>
              <a:t>element is composed of the </a:t>
            </a:r>
            <a:r>
              <a:rPr lang="en-US" altLang="ja-JP" sz="3600" dirty="0" smtClean="0"/>
              <a:t>intensity</a:t>
            </a:r>
          </a:p>
          <a:p>
            <a:pPr marL="0" indent="0">
              <a:buNone/>
            </a:pPr>
            <a:r>
              <a:rPr lang="en-US" altLang="ja-JP" sz="3600" dirty="0" smtClean="0"/>
              <a:t> of </a:t>
            </a:r>
            <a:r>
              <a:rPr lang="en-US" altLang="ja-JP" sz="3600" dirty="0"/>
              <a:t>interactions among members at some</a:t>
            </a:r>
          </a:p>
        </p:txBody>
      </p:sp>
    </p:spTree>
    <p:extLst>
      <p:ext uri="{BB962C8B-B14F-4D97-AF65-F5344CB8AC3E}">
        <p14:creationId xmlns:p14="http://schemas.microsoft.com/office/powerpoint/2010/main" val="2445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lain"/>
            </a:pPr>
            <a:r>
              <a:rPr kumimoji="1" lang="en-US" altLang="ja-JP" sz="4000" b="1" dirty="0" smtClean="0"/>
              <a:t>  Introduction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 </a:t>
            </a:r>
            <a:r>
              <a:rPr lang="en-US" altLang="ja-JP" sz="3600" u="sng" dirty="0" smtClean="0"/>
              <a:t>Formation of group structures and their changes over time</a:t>
            </a:r>
            <a:r>
              <a:rPr lang="en-US" altLang="ja-JP" sz="3600" dirty="0" smtClean="0"/>
              <a:t> are ubiquitous in nature </a:t>
            </a:r>
            <a:r>
              <a:rPr lang="en-US" altLang="ja-JP" sz="3600" u="sng" dirty="0" smtClean="0"/>
              <a:t>through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interactions</a:t>
            </a:r>
            <a:r>
              <a:rPr lang="en-US" altLang="ja-JP" sz="3600" u="sng" dirty="0" smtClean="0"/>
              <a:t> among constituent members</a:t>
            </a:r>
            <a:r>
              <a:rPr lang="en-US" altLang="ja-JP" sz="3600" dirty="0" smtClean="0"/>
              <a:t>.  These members can be celestial bodies, nations, humans, animals, neurons, cells, electrons, and so on.</a:t>
            </a:r>
          </a:p>
          <a:p>
            <a:pPr marL="0" indent="0">
              <a:buNone/>
            </a:pPr>
            <a:r>
              <a:rPr lang="en-US" altLang="ja-JP" sz="3600" dirty="0" smtClean="0"/>
              <a:t>    Two </a:t>
            </a:r>
            <a:r>
              <a:rPr lang="en-US" altLang="ja-JP" sz="3600" dirty="0"/>
              <a:t>major theories which deal with such a phenomena may be </a:t>
            </a:r>
            <a:r>
              <a:rPr lang="en-US" altLang="ja-JP" sz="3600" i="1" dirty="0" smtClean="0">
                <a:solidFill>
                  <a:srgbClr val="FF0000"/>
                </a:solidFill>
              </a:rPr>
              <a:t>dynamical </a:t>
            </a:r>
            <a:r>
              <a:rPr lang="en-US" altLang="ja-JP" sz="3600" i="1" dirty="0">
                <a:solidFill>
                  <a:srgbClr val="FF0000"/>
                </a:solidFill>
              </a:rPr>
              <a:t>system </a:t>
            </a:r>
            <a:r>
              <a:rPr lang="en-US" altLang="ja-JP" sz="3600" i="1" dirty="0" smtClean="0">
                <a:solidFill>
                  <a:srgbClr val="FF0000"/>
                </a:solidFill>
              </a:rPr>
              <a:t>theory</a:t>
            </a:r>
            <a:r>
              <a:rPr lang="en-US" altLang="ja-JP" sz="3600" dirty="0" smtClean="0"/>
              <a:t> and </a:t>
            </a:r>
            <a:r>
              <a:rPr lang="en-US" altLang="ja-JP" sz="3600" i="1" dirty="0" smtClean="0">
                <a:solidFill>
                  <a:srgbClr val="FF0000"/>
                </a:solidFill>
              </a:rPr>
              <a:t>graph theory</a:t>
            </a:r>
            <a:r>
              <a:rPr lang="en-US" altLang="ja-JP" sz="3600" dirty="0" smtClean="0"/>
              <a:t>. 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454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600" dirty="0" smtClean="0"/>
              <a:t>instant in time</a:t>
            </a:r>
            <a:r>
              <a:rPr lang="en-US" altLang="ja-JP" sz="3600" dirty="0"/>
              <a:t>, we can estimate the </a:t>
            </a:r>
            <a:r>
              <a:rPr lang="en-US" altLang="ja-JP" sz="3600" dirty="0" err="1" smtClean="0"/>
              <a:t>num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err="1" smtClean="0"/>
              <a:t>ber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of dimensions using this theorem. The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space </a:t>
            </a:r>
            <a:r>
              <a:rPr lang="en-US" altLang="ja-JP" sz="3600" dirty="0"/>
              <a:t>may </a:t>
            </a:r>
            <a:r>
              <a:rPr lang="en-US" altLang="ja-JP" sz="3600" dirty="0" smtClean="0"/>
              <a:t>either be </a:t>
            </a:r>
            <a:r>
              <a:rPr lang="en-US" altLang="ja-JP" sz="3600" dirty="0"/>
              <a:t>the complex </a:t>
            </a:r>
            <a:r>
              <a:rPr lang="en-US" altLang="ja-JP" sz="3600" dirty="0" smtClean="0">
                <a:solidFill>
                  <a:srgbClr val="FF0000"/>
                </a:solidFill>
              </a:rPr>
              <a:t>Hilbert</a:t>
            </a:r>
            <a:r>
              <a:rPr lang="en-US" altLang="ja-JP" sz="3600" dirty="0" smtClean="0"/>
              <a:t> </a:t>
            </a:r>
          </a:p>
          <a:p>
            <a:pPr marL="0" indent="0"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space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or the </a:t>
            </a:r>
            <a:r>
              <a:rPr lang="en-US" altLang="ja-JP" sz="3600" dirty="0" smtClean="0">
                <a:solidFill>
                  <a:srgbClr val="FF0000"/>
                </a:solidFill>
              </a:rPr>
              <a:t>indefinite </a:t>
            </a:r>
            <a:r>
              <a:rPr lang="en-US" altLang="ja-JP" sz="3600" dirty="0">
                <a:solidFill>
                  <a:srgbClr val="FF0000"/>
                </a:solidFill>
              </a:rPr>
              <a:t>metric </a:t>
            </a:r>
            <a:r>
              <a:rPr lang="en-US" altLang="ja-JP" sz="3600" dirty="0" smtClean="0">
                <a:solidFill>
                  <a:srgbClr val="FF0000"/>
                </a:solidFill>
              </a:rPr>
              <a:t>space</a:t>
            </a:r>
            <a:r>
              <a:rPr lang="en-US" altLang="ja-JP" sz="3600" dirty="0" smtClean="0"/>
              <a:t>, </a:t>
            </a:r>
            <a:r>
              <a:rPr lang="en-US" altLang="ja-JP" sz="3600" dirty="0" err="1" smtClean="0"/>
              <a:t>accor</a:t>
            </a:r>
            <a:r>
              <a:rPr lang="en-US" altLang="ja-JP" sz="3600" dirty="0" smtClean="0"/>
              <a:t>-</a:t>
            </a:r>
          </a:p>
          <a:p>
            <a:pPr marL="0" indent="0">
              <a:buNone/>
            </a:pPr>
            <a:r>
              <a:rPr lang="en-US" altLang="ja-JP" sz="3600" dirty="0" smtClean="0"/>
              <a:t>ding </a:t>
            </a:r>
            <a:r>
              <a:rPr lang="en-US" altLang="ja-JP" sz="3600" dirty="0"/>
              <a:t>to </a:t>
            </a:r>
            <a:r>
              <a:rPr lang="en-US" altLang="ja-JP" sz="3600" dirty="0" smtClean="0"/>
              <a:t>the </a:t>
            </a:r>
            <a:r>
              <a:rPr lang="en-US" altLang="ja-JP" sz="3600" dirty="0"/>
              <a:t>theory.  </a:t>
            </a:r>
            <a:r>
              <a:rPr lang="en-US" altLang="ja-JP" sz="3600" u="sng" dirty="0"/>
              <a:t>As a result, the </a:t>
            </a:r>
            <a:r>
              <a:rPr lang="en-US" altLang="ja-JP" sz="3600" u="sng" dirty="0" err="1"/>
              <a:t>p</a:t>
            </a:r>
            <a:r>
              <a:rPr lang="en-US" altLang="ja-JP" sz="3600" u="sng" dirty="0" err="1" smtClean="0"/>
              <a:t>rob</a:t>
            </a:r>
            <a:r>
              <a:rPr lang="en-US" altLang="ja-JP" sz="3600" u="sng" dirty="0" smtClean="0"/>
              <a:t>- </a:t>
            </a:r>
          </a:p>
          <a:p>
            <a:pPr marL="0" indent="0">
              <a:buNone/>
            </a:pPr>
            <a:r>
              <a:rPr lang="en-US" altLang="ja-JP" sz="3600" u="sng" dirty="0" err="1" smtClean="0"/>
              <a:t>lem</a:t>
            </a:r>
            <a:r>
              <a:rPr lang="en-US" altLang="ja-JP" sz="3600" u="sng" dirty="0" smtClean="0"/>
              <a:t> </a:t>
            </a:r>
            <a:r>
              <a:rPr lang="en-US" altLang="ja-JP" sz="3600" u="sng" dirty="0"/>
              <a:t>given in the beginning of the </a:t>
            </a:r>
            <a:r>
              <a:rPr lang="en-US" altLang="ja-JP" sz="3600" u="sng" dirty="0" err="1" smtClean="0"/>
              <a:t>Introduc</a:t>
            </a:r>
            <a:r>
              <a:rPr lang="en-US" altLang="ja-JP" sz="3600" u="sng" dirty="0" smtClean="0"/>
              <a:t>-</a:t>
            </a:r>
          </a:p>
          <a:p>
            <a:pPr marL="0" indent="0">
              <a:buNone/>
            </a:pPr>
            <a:r>
              <a:rPr lang="en-US" altLang="ja-JP" sz="3600" u="sng" dirty="0" smtClean="0"/>
              <a:t>tory </a:t>
            </a:r>
            <a:r>
              <a:rPr lang="en-US" altLang="ja-JP" sz="3600" u="sng" dirty="0"/>
              <a:t>section can be thought of as a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general </a:t>
            </a:r>
          </a:p>
          <a:p>
            <a:pPr marL="0" indent="0">
              <a:buNone/>
            </a:pPr>
            <a:r>
              <a:rPr lang="en-US" altLang="ja-JP" sz="3600" u="sng" dirty="0" smtClean="0">
                <a:solidFill>
                  <a:srgbClr val="FF0000"/>
                </a:solidFill>
              </a:rPr>
              <a:t>non-Newtonian </a:t>
            </a:r>
            <a:r>
              <a:rPr lang="en-US" altLang="ja-JP" sz="3600" u="sng" dirty="0">
                <a:solidFill>
                  <a:srgbClr val="FF0000"/>
                </a:solidFill>
              </a:rPr>
              <a:t>n-body problem</a:t>
            </a:r>
            <a:r>
              <a:rPr lang="en-US" altLang="ja-JP" sz="3600" dirty="0">
                <a:solidFill>
                  <a:srgbClr val="FF0000"/>
                </a:solidFill>
              </a:rPr>
              <a:t> </a:t>
            </a:r>
            <a:r>
              <a:rPr lang="en-US" altLang="ja-JP" sz="3600" dirty="0"/>
              <a:t>in some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/>
              <a:t>finite-dimensional complex space, in which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966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interactions are generally </a:t>
            </a:r>
            <a:r>
              <a:rPr lang="en-US" altLang="ja-JP" sz="3600" dirty="0" smtClean="0">
                <a:solidFill>
                  <a:srgbClr val="FF0000"/>
                </a:solidFill>
              </a:rPr>
              <a:t>asymmetric</a:t>
            </a:r>
            <a:r>
              <a:rPr lang="en-US" altLang="ja-JP" sz="3600" dirty="0" smtClean="0"/>
              <a:t>.</a:t>
            </a:r>
          </a:p>
          <a:p>
            <a:pPr marL="0" indent="0">
              <a:buNone/>
            </a:pPr>
            <a:r>
              <a:rPr kumimoji="1" lang="en-US" altLang="ja-JP" sz="3600" dirty="0"/>
              <a:t> </a:t>
            </a:r>
            <a:r>
              <a:rPr lang="en-US" altLang="ja-JP" sz="3600" dirty="0"/>
              <a:t>   We have recently proven that </a:t>
            </a:r>
            <a:r>
              <a:rPr lang="en-US" altLang="ja-JP" sz="3600" u="sng" dirty="0"/>
              <a:t>even a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>
                <a:solidFill>
                  <a:srgbClr val="FF0000"/>
                </a:solidFill>
              </a:rPr>
              <a:t>dyadic</a:t>
            </a:r>
            <a:r>
              <a:rPr lang="en-US" altLang="ja-JP" sz="3600" u="sng" dirty="0" smtClean="0"/>
              <a:t> </a:t>
            </a:r>
            <a:r>
              <a:rPr lang="en-US" altLang="ja-JP" sz="3600" u="sng" dirty="0"/>
              <a:t>relation model, which is a special </a:t>
            </a:r>
          </a:p>
          <a:p>
            <a:pPr marL="0" indent="0">
              <a:buNone/>
            </a:pPr>
            <a:r>
              <a:rPr lang="en-US" altLang="ja-JP" sz="3600" u="sng" dirty="0"/>
              <a:t>case of the new models in the revised 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lang="en-US" altLang="ja-JP" sz="3600" u="sng" dirty="0" smtClean="0"/>
              <a:t>version</a:t>
            </a:r>
            <a:r>
              <a:rPr lang="en-US" altLang="ja-JP" sz="3600" u="sng" dirty="0"/>
              <a:t>, includes a 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Mandelbrot set </a:t>
            </a:r>
            <a:r>
              <a:rPr lang="en-US" altLang="ja-JP" sz="3600" u="sng" dirty="0"/>
              <a:t>as </a:t>
            </a:r>
            <a:r>
              <a:rPr lang="en-US" altLang="ja-JP" sz="3600" u="sng" dirty="0" smtClean="0"/>
              <a:t>a </a:t>
            </a:r>
          </a:p>
          <a:p>
            <a:pPr marL="0" indent="0">
              <a:buNone/>
            </a:pPr>
            <a:r>
              <a:rPr lang="en-US" altLang="ja-JP" sz="3600" u="sng" dirty="0" smtClean="0"/>
              <a:t>special </a:t>
            </a:r>
            <a:r>
              <a:rPr lang="en-US" altLang="ja-JP" sz="3600" u="sng" dirty="0"/>
              <a:t>case</a:t>
            </a:r>
            <a:r>
              <a:rPr lang="en-US" altLang="ja-JP" sz="3600" dirty="0"/>
              <a:t> (e.g., Mandelbrot, 1977). 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Furthermore</a:t>
            </a:r>
            <a:r>
              <a:rPr lang="en-US" altLang="ja-JP" sz="3600" dirty="0"/>
              <a:t>, we have recently found that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u="sng" dirty="0" smtClean="0"/>
              <a:t>even a </a:t>
            </a:r>
            <a:r>
              <a:rPr lang="en-US" altLang="ja-JP" sz="3600" u="sng" dirty="0"/>
              <a:t>special </a:t>
            </a:r>
            <a:r>
              <a:rPr lang="en-US" altLang="ja-JP" sz="3600" b="1" u="sng" dirty="0" smtClean="0">
                <a:solidFill>
                  <a:srgbClr val="0070C0"/>
                </a:solidFill>
              </a:rPr>
              <a:t>triadic</a:t>
            </a:r>
            <a:r>
              <a:rPr lang="en-US" altLang="ja-JP" sz="3600" u="sng" dirty="0" smtClean="0"/>
              <a:t> </a:t>
            </a:r>
            <a:r>
              <a:rPr lang="en-US" altLang="ja-JP" sz="3600" u="sng" dirty="0"/>
              <a:t>relation </a:t>
            </a:r>
            <a:r>
              <a:rPr lang="en-US" altLang="ja-JP" sz="3600" u="sng" dirty="0" smtClean="0"/>
              <a:t>model some-</a:t>
            </a:r>
            <a:endParaRPr kumimoji="1" lang="ja-JP" alt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011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229600" cy="612068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altLang="ja-JP" sz="14400" u="sng" dirty="0" smtClean="0"/>
                  <a:t>times </a:t>
                </a:r>
                <a:r>
                  <a:rPr lang="en-US" altLang="ja-JP" sz="14400" u="sng" dirty="0"/>
                  <a:t>exhibits the so-called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4400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4400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14400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ja-JP" sz="14400" i="1" u="sng">
                            <a:solidFill>
                              <a:srgbClr val="FF0000"/>
                            </a:solidFill>
                            <a:latin typeface="Cambria Math"/>
                          </a:rPr>
                          <m:t>ν</m:t>
                        </m:r>
                      </m:sup>
                    </m:sSup>
                  </m:oMath>
                </a14:m>
                <a:r>
                  <a:rPr lang="en-US" altLang="ja-JP" sz="14400" u="sng" dirty="0">
                    <a:solidFill>
                      <a:srgbClr val="FF0000"/>
                    </a:solidFill>
                  </a:rPr>
                  <a:t>-type </a:t>
                </a:r>
                <a:r>
                  <a:rPr lang="en-US" altLang="ja-JP" sz="14400" u="sng" dirty="0" smtClean="0">
                    <a:solidFill>
                      <a:srgbClr val="FF0000"/>
                    </a:solidFill>
                  </a:rPr>
                  <a:t>noise</a:t>
                </a:r>
              </a:p>
              <a:p>
                <a:pPr marL="0" indent="0">
                  <a:buNone/>
                </a:pPr>
                <a:r>
                  <a:rPr lang="en-US" altLang="ja-JP" sz="14400" dirty="0" smtClean="0"/>
                  <a:t> </a:t>
                </a:r>
                <a:r>
                  <a:rPr lang="en-US" altLang="ja-JP" sz="14400" dirty="0"/>
                  <a:t>(e.g., </a:t>
                </a:r>
                <a:r>
                  <a:rPr lang="en-US" altLang="ja-JP" sz="14400" dirty="0" err="1"/>
                  <a:t>Kohyama</a:t>
                </a:r>
                <a:r>
                  <a:rPr lang="en-US" altLang="ja-JP" sz="14400" dirty="0"/>
                  <a:t>, 1984</a:t>
                </a:r>
                <a:r>
                  <a:rPr lang="en-US" altLang="ja-JP" sz="14400" dirty="0" smtClean="0"/>
                  <a:t>).</a:t>
                </a:r>
              </a:p>
              <a:p>
                <a:pPr marL="0" indent="0">
                  <a:buNone/>
                </a:pPr>
                <a:r>
                  <a:rPr lang="en-US" altLang="ja-JP" sz="14400" dirty="0" smtClean="0"/>
                  <a:t>    </a:t>
                </a:r>
                <a:r>
                  <a:rPr lang="en-US" altLang="ja-JP" sz="14400" dirty="0"/>
                  <a:t>We shall show </a:t>
                </a:r>
                <a:r>
                  <a:rPr lang="en-US" altLang="ja-JP" sz="14400" b="1" dirty="0">
                    <a:solidFill>
                      <a:srgbClr val="0070C0"/>
                    </a:solidFill>
                  </a:rPr>
                  <a:t>some results of a small </a:t>
                </a:r>
                <a:endParaRPr lang="en-US" altLang="ja-JP" sz="144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sz="14400" b="1" dirty="0" smtClean="0">
                    <a:solidFill>
                      <a:srgbClr val="0070C0"/>
                    </a:solidFill>
                  </a:rPr>
                  <a:t>simulation </a:t>
                </a:r>
                <a:r>
                  <a:rPr lang="en-US" altLang="ja-JP" sz="14400" b="1" dirty="0">
                    <a:solidFill>
                      <a:srgbClr val="0070C0"/>
                    </a:solidFill>
                  </a:rPr>
                  <a:t>study</a:t>
                </a:r>
                <a:r>
                  <a:rPr lang="en-US" altLang="ja-JP" sz="14400" dirty="0"/>
                  <a:t> on our revised version </a:t>
                </a:r>
                <a:r>
                  <a:rPr lang="en-US" altLang="ja-JP" sz="14400" dirty="0" smtClean="0"/>
                  <a:t>of</a:t>
                </a:r>
              </a:p>
              <a:p>
                <a:pPr marL="0" indent="0">
                  <a:buNone/>
                </a:pPr>
                <a:r>
                  <a:rPr lang="en-US" altLang="ja-JP" sz="14400" dirty="0" smtClean="0"/>
                  <a:t>the </a:t>
                </a:r>
                <a:r>
                  <a:rPr lang="en-US" altLang="ja-JP" sz="14400" dirty="0"/>
                  <a:t>complex difference equation model at </a:t>
                </a:r>
                <a:endParaRPr lang="en-US" altLang="ja-JP" sz="14400" dirty="0" smtClean="0"/>
              </a:p>
              <a:p>
                <a:pPr marL="0" indent="0">
                  <a:buNone/>
                </a:pPr>
                <a:r>
                  <a:rPr lang="en-US" altLang="ja-JP" sz="14400" dirty="0" smtClean="0"/>
                  <a:t>the </a:t>
                </a:r>
                <a:r>
                  <a:rPr lang="en-US" altLang="ja-JP" sz="14400" dirty="0"/>
                  <a:t>conference</a:t>
                </a:r>
                <a:r>
                  <a:rPr lang="en-US" altLang="ja-JP" sz="14400" dirty="0" smtClean="0"/>
                  <a:t>.</a:t>
                </a:r>
              </a:p>
              <a:p>
                <a:pPr marL="0" indent="0">
                  <a:buNone/>
                </a:pPr>
                <a:endParaRPr lang="ja-JP" altLang="en-US" sz="5100" dirty="0"/>
              </a:p>
              <a:p>
                <a:pPr marL="0" indent="0">
                  <a:buNone/>
                </a:pPr>
                <a:r>
                  <a:rPr lang="ja-JP" altLang="en-US" sz="8600" dirty="0"/>
                  <a:t>　</a:t>
                </a:r>
                <a:r>
                  <a:rPr lang="ja-JP" altLang="en-US" sz="9600" dirty="0" smtClean="0"/>
                  <a:t>（註１）</a:t>
                </a:r>
                <a:r>
                  <a:rPr lang="en-US" altLang="ja-JP" sz="9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9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9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9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9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ja-JP" sz="9600" dirty="0" smtClean="0"/>
                  <a:t> </a:t>
                </a:r>
                <a:r>
                  <a:rPr lang="en-US" altLang="ja-JP" sz="9600" dirty="0" smtClean="0">
                    <a:solidFill>
                      <a:srgbClr val="FF0000"/>
                    </a:solidFill>
                  </a:rPr>
                  <a:t>noise</a:t>
                </a:r>
                <a:r>
                  <a:rPr lang="en-US" altLang="ja-JP" sz="9600" dirty="0" smtClean="0"/>
                  <a:t> </a:t>
                </a:r>
                <a:r>
                  <a:rPr lang="ja-JP" altLang="en-US" sz="9600" dirty="0" smtClean="0"/>
                  <a:t>は、いわゆる </a:t>
                </a:r>
                <a:r>
                  <a:rPr lang="en-US" altLang="ja-JP" sz="9600" b="1" dirty="0" smtClean="0">
                    <a:solidFill>
                      <a:srgbClr val="0070C0"/>
                    </a:solidFill>
                  </a:rPr>
                  <a:t>1/f </a:t>
                </a:r>
                <a:r>
                  <a:rPr lang="ja-JP" altLang="en-US" sz="9600" b="1" dirty="0" smtClean="0">
                    <a:solidFill>
                      <a:srgbClr val="0070C0"/>
                    </a:solidFill>
                  </a:rPr>
                  <a:t>ゆらぎ</a:t>
                </a:r>
                <a:r>
                  <a:rPr lang="ja-JP" altLang="en-US" sz="9600" dirty="0" smtClean="0"/>
                  <a:t>で、小川のせせらぎ、</a:t>
                </a:r>
                <a:endParaRPr lang="en-US" altLang="ja-JP" sz="9600" dirty="0" smtClean="0"/>
              </a:p>
              <a:p>
                <a:pPr marL="0" indent="0">
                  <a:buNone/>
                </a:pPr>
                <a:r>
                  <a:rPr lang="ja-JP" altLang="en-US" sz="9600" dirty="0" smtClean="0"/>
                  <a:t>バッハの交響曲、脳のアルファ波などで観測される現象。</a:t>
                </a:r>
                <a:endParaRPr lang="en-US" altLang="ja-JP" sz="9600" dirty="0" smtClean="0"/>
              </a:p>
              <a:p>
                <a:pPr marL="0" indent="0">
                  <a:buNone/>
                </a:pPr>
                <a:endParaRPr lang="en-US" altLang="ja-JP" sz="9600" dirty="0" smtClean="0"/>
              </a:p>
              <a:p>
                <a:pPr marL="0" indent="0">
                  <a:buNone/>
                </a:pPr>
                <a:r>
                  <a:rPr lang="ja-JP" altLang="en-US" sz="8600" dirty="0" smtClean="0"/>
                  <a:t>   （註２）</a:t>
                </a:r>
                <a:r>
                  <a:rPr lang="en-US" altLang="ja-JP" sz="86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8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8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altLang="ja-JP" sz="8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8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8600" dirty="0"/>
                  <a:t> </a:t>
                </a:r>
                <a:r>
                  <a:rPr lang="en-US" altLang="ja-JP" sz="8600" dirty="0">
                    <a:solidFill>
                      <a:srgbClr val="FF0000"/>
                    </a:solidFill>
                  </a:rPr>
                  <a:t>noise</a:t>
                </a:r>
                <a:r>
                  <a:rPr lang="en-US" altLang="ja-JP" sz="8600" dirty="0"/>
                  <a:t> </a:t>
                </a:r>
                <a:r>
                  <a:rPr lang="ja-JP" altLang="en-US" sz="8600" dirty="0"/>
                  <a:t>は、</a:t>
                </a:r>
                <a:r>
                  <a:rPr lang="ja-JP" altLang="en-US" sz="8600" dirty="0" smtClean="0"/>
                  <a:t>いわゆる </a:t>
                </a:r>
                <a:r>
                  <a:rPr lang="en-US" altLang="ja-JP" sz="8600" b="1" dirty="0" smtClean="0">
                    <a:solidFill>
                      <a:srgbClr val="0070C0"/>
                    </a:solidFill>
                  </a:rPr>
                  <a:t>Brown </a:t>
                </a:r>
                <a:r>
                  <a:rPr lang="ja-JP" altLang="en-US" sz="8600" b="1" dirty="0" smtClean="0">
                    <a:solidFill>
                      <a:srgbClr val="0070C0"/>
                    </a:solidFill>
                  </a:rPr>
                  <a:t>運動</a:t>
                </a:r>
                <a:r>
                  <a:rPr lang="ja-JP" altLang="en-US" sz="8600" dirty="0" smtClean="0"/>
                  <a:t>（あるいは、千鳥足）など</a:t>
                </a:r>
                <a:endParaRPr lang="en-US" altLang="ja-JP" sz="8600" dirty="0" smtClean="0"/>
              </a:p>
              <a:p>
                <a:pPr marL="0" indent="0">
                  <a:buNone/>
                </a:pPr>
                <a:r>
                  <a:rPr lang="ja-JP" altLang="en-US" sz="8600" dirty="0" smtClean="0"/>
                  <a:t>で観測される現象で、</a:t>
                </a:r>
                <a:r>
                  <a:rPr lang="en-US" altLang="ja-JP" sz="8600" dirty="0" smtClean="0"/>
                  <a:t>Einstein (1905) </a:t>
                </a:r>
                <a:r>
                  <a:rPr lang="ja-JP" altLang="en-US" sz="8600" dirty="0" smtClean="0"/>
                  <a:t>が理論的に拡散過程として解明。 </a:t>
                </a:r>
                <a:r>
                  <a:rPr lang="ja-JP" altLang="en-US" sz="8600" dirty="0"/>
                  <a:t>　</a:t>
                </a:r>
                <a:endParaRPr lang="en-US" altLang="ja-JP" sz="8600" dirty="0" smtClean="0"/>
              </a:p>
              <a:p>
                <a:pPr marL="0" indent="0">
                  <a:buNone/>
                </a:pPr>
                <a:r>
                  <a:rPr kumimoji="1" lang="ja-JP" altLang="en-US" sz="8600" dirty="0"/>
                  <a:t>　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229600" cy="6120680"/>
              </a:xfrm>
              <a:blipFill rotWithShape="1">
                <a:blip r:embed="rId2"/>
                <a:stretch>
                  <a:fillRect l="-2296" t="-3088" r="-3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0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４．</a:t>
            </a:r>
            <a:r>
              <a:rPr lang="en-US" altLang="ja-JP" b="1" dirty="0" smtClean="0"/>
              <a:t>A small simulation study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（１）</a:t>
            </a:r>
            <a:r>
              <a:rPr lang="en-US" altLang="ja-JP" dirty="0"/>
              <a:t> </a:t>
            </a:r>
            <a:r>
              <a:rPr lang="en-US" altLang="ja-JP" u="sng" dirty="0"/>
              <a:t>2p </a:t>
            </a:r>
            <a:r>
              <a:rPr lang="ja-JP" altLang="en-US" u="sng" dirty="0"/>
              <a:t>次元実空間上の差分力学系の</a:t>
            </a:r>
            <a:r>
              <a:rPr lang="ja-JP" altLang="en-US" u="sng" dirty="0" smtClean="0"/>
              <a:t>シナリオ</a:t>
            </a:r>
            <a:endParaRPr lang="en-US" altLang="ja-JP" u="sng" dirty="0" smtClean="0"/>
          </a:p>
          <a:p>
            <a:pPr marL="0" indent="0"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</a:t>
            </a:r>
            <a:r>
              <a:rPr kumimoji="1" lang="ja-JP" altLang="en-US" dirty="0" smtClean="0"/>
              <a:t>　</a:t>
            </a:r>
            <a:r>
              <a:rPr lang="en-US" altLang="ja-JP" dirty="0" smtClean="0">
                <a:solidFill>
                  <a:srgbClr val="0070C0"/>
                </a:solidFill>
              </a:rPr>
              <a:t>chino, N.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(2014). </a:t>
            </a:r>
            <a:r>
              <a:rPr kumimoji="1" lang="ja-JP" altLang="en-US" dirty="0" smtClean="0">
                <a:solidFill>
                  <a:srgbClr val="0070C0"/>
                </a:solidFill>
              </a:rPr>
              <a:t>数学協働プログラム</a:t>
            </a:r>
            <a:r>
              <a:rPr kumimoji="1" lang="ja-JP" altLang="en-US" dirty="0" smtClean="0">
                <a:solidFill>
                  <a:srgbClr val="0070C0"/>
                </a:solidFill>
              </a:rPr>
              <a:t>発表補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     </a:t>
            </a:r>
            <a:r>
              <a:rPr kumimoji="1" lang="ja-JP" altLang="en-US" dirty="0" smtClean="0">
                <a:solidFill>
                  <a:srgbClr val="0070C0"/>
                </a:solidFill>
              </a:rPr>
              <a:t>足資料</a:t>
            </a:r>
            <a:r>
              <a:rPr lang="ja-JP" altLang="en-US" dirty="0" smtClean="0">
                <a:solidFill>
                  <a:srgbClr val="0070C0"/>
                </a:solidFill>
              </a:rPr>
              <a:t>（</a:t>
            </a:r>
            <a:r>
              <a:rPr lang="ja-JP" altLang="en-US" dirty="0" smtClean="0">
                <a:solidFill>
                  <a:srgbClr val="0070C0"/>
                </a:solidFill>
              </a:rPr>
              <a:t>千野研究室 </a:t>
            </a:r>
            <a:r>
              <a:rPr lang="en-US" altLang="ja-JP" dirty="0" smtClean="0">
                <a:solidFill>
                  <a:srgbClr val="0070C0"/>
                </a:solidFill>
              </a:rPr>
              <a:t>HP, </a:t>
            </a:r>
            <a:r>
              <a:rPr lang="ja-JP" altLang="en-US" dirty="0" smtClean="0">
                <a:solidFill>
                  <a:srgbClr val="0070C0"/>
                </a:solidFill>
              </a:rPr>
              <a:t>学会発表・</a:t>
            </a:r>
            <a:r>
              <a:rPr lang="ja-JP" altLang="en-US" dirty="0" smtClean="0">
                <a:solidFill>
                  <a:srgbClr val="0070C0"/>
                </a:solidFill>
              </a:rPr>
              <a:t>講演資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70C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料） </a:t>
            </a:r>
            <a:r>
              <a:rPr lang="en-US" altLang="ja-JP" dirty="0" smtClean="0">
                <a:solidFill>
                  <a:srgbClr val="0070C0"/>
                </a:solidFill>
              </a:rPr>
              <a:t>(in English).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（２） </a:t>
            </a:r>
            <a:r>
              <a:rPr lang="ja-JP" altLang="en-US" u="sng" dirty="0"/>
              <a:t>複素ヒルベルト空間上の同力学系の</a:t>
            </a:r>
            <a:r>
              <a:rPr lang="ja-JP" altLang="en-US" u="sng" dirty="0" smtClean="0"/>
              <a:t>シナ</a:t>
            </a:r>
            <a:endParaRPr lang="en-US" altLang="ja-JP" u="sng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u="sng" dirty="0" smtClean="0"/>
              <a:t>リオ （系</a:t>
            </a:r>
            <a:r>
              <a:rPr lang="ja-JP" altLang="en-US" u="sng" dirty="0"/>
              <a:t>のパワースペクトルや非定常性含む</a:t>
            </a:r>
            <a:r>
              <a:rPr lang="ja-JP" altLang="en-US" u="sng" dirty="0" smtClean="0"/>
              <a:t>）</a:t>
            </a:r>
            <a:endParaRPr lang="en-US" altLang="ja-JP" u="sng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rgbClr val="0070C0"/>
                </a:solidFill>
              </a:rPr>
              <a:t>MATLAB </a:t>
            </a:r>
            <a:r>
              <a:rPr lang="ja-JP" altLang="en-US" dirty="0" smtClean="0">
                <a:solidFill>
                  <a:srgbClr val="0070C0"/>
                </a:solidFill>
              </a:rPr>
              <a:t>プログラム（実演） </a:t>
            </a:r>
            <a:r>
              <a:rPr lang="en-US" altLang="ja-JP" dirty="0" smtClean="0">
                <a:solidFill>
                  <a:srgbClr val="0070C0"/>
                </a:solidFill>
              </a:rPr>
              <a:t>.</a:t>
            </a:r>
            <a:r>
              <a:rPr lang="ja-JP" altLang="en-US" u="sng" dirty="0" smtClean="0">
                <a:solidFill>
                  <a:srgbClr val="0070C0"/>
                </a:solidFill>
              </a:rPr>
              <a:t> </a:t>
            </a:r>
            <a:endParaRPr lang="ja-JP" altLang="en-US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12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672408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残された課題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78539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１）</a:t>
            </a:r>
            <a:r>
              <a:rPr kumimoji="1" lang="ja-JP" altLang="en-US" sz="2800" dirty="0" smtClean="0"/>
              <a:t>時系列データと見た場合の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定常性の有無</a:t>
            </a:r>
            <a:r>
              <a:rPr lang="ja-JP" altLang="en-US" sz="2800" dirty="0" smtClean="0">
                <a:solidFill>
                  <a:srgbClr val="FF0000"/>
                </a:solidFill>
              </a:rPr>
              <a:t>の検討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Page (1952), Priestley (1965) </a:t>
            </a:r>
            <a:r>
              <a:rPr lang="ja-JP" altLang="en-US" sz="2800" dirty="0" smtClean="0"/>
              <a:t>以来、非定常スペクト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ル等に関する多くの研究あり。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/>
              <a:t>２</a:t>
            </a:r>
            <a:r>
              <a:rPr kumimoji="1" lang="ja-JP" altLang="en-US" sz="2800" dirty="0" smtClean="0"/>
              <a:t>）系の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最大リアプノフ指数の検討</a:t>
            </a:r>
            <a:r>
              <a:rPr kumimoji="1" lang="ja-JP" altLang="en-US" sz="2800" dirty="0" err="1" smtClean="0"/>
              <a:t>ー</a:t>
            </a:r>
            <a:r>
              <a:rPr kumimoji="1" lang="ja-JP" altLang="en-US" sz="2800" dirty="0" smtClean="0"/>
              <a:t>カオスの検討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３</a:t>
            </a:r>
            <a:r>
              <a:rPr lang="ja-JP" altLang="en-US" sz="2800" dirty="0" smtClean="0"/>
              <a:t>）系の</a:t>
            </a:r>
            <a:r>
              <a:rPr lang="ja-JP" altLang="en-US" sz="2800" dirty="0" smtClean="0">
                <a:solidFill>
                  <a:srgbClr val="FF0000"/>
                </a:solidFill>
              </a:rPr>
              <a:t>同期 </a:t>
            </a:r>
            <a:r>
              <a:rPr lang="en-US" altLang="ja-JP" sz="2800" dirty="0" smtClean="0">
                <a:solidFill>
                  <a:srgbClr val="FF0000"/>
                </a:solidFill>
              </a:rPr>
              <a:t>(synchronization</a:t>
            </a:r>
            <a:r>
              <a:rPr lang="ja-JP" altLang="en-US" sz="2800" dirty="0" smtClean="0">
                <a:solidFill>
                  <a:srgbClr val="FF0000"/>
                </a:solidFill>
              </a:rPr>
              <a:t>）問題</a:t>
            </a:r>
            <a:r>
              <a:rPr lang="ja-JP" altLang="en-US" sz="2800" dirty="0" smtClean="0"/>
              <a:t>や、</a:t>
            </a:r>
            <a:r>
              <a:rPr lang="ja-JP" altLang="en-US" sz="2800" dirty="0" smtClean="0">
                <a:solidFill>
                  <a:srgbClr val="FF0000"/>
                </a:solidFill>
              </a:rPr>
              <a:t>系の制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　御の問題</a:t>
            </a:r>
            <a:r>
              <a:rPr lang="ja-JP" altLang="en-US" sz="2800" dirty="0" smtClean="0"/>
              <a:t>への応用可能性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とりわけ系の同期現象については、１９８０年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代、９０年代に多くの理論的進展がみられる。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/>
              <a:t>４</a:t>
            </a:r>
            <a:r>
              <a:rPr kumimoji="1" lang="ja-JP" altLang="en-US" sz="2800" dirty="0" smtClean="0"/>
              <a:t>）モデルの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実データへの適用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4032448" cy="34605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追加引用文献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 smtClean="0"/>
              <a:t>Chino, N. (2014).   </a:t>
            </a:r>
            <a:r>
              <a:rPr lang="en-US" altLang="ja-JP" sz="2400" dirty="0" smtClean="0"/>
              <a:t>A </a:t>
            </a:r>
            <a:r>
              <a:rPr lang="en-US" altLang="ja-JP" sz="2400" dirty="0"/>
              <a:t>Hilbert state space model for the formation 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and </a:t>
            </a:r>
            <a:r>
              <a:rPr lang="en-US" altLang="ja-JP" sz="2400" dirty="0"/>
              <a:t>dissolution of affinities among members in informal </a:t>
            </a:r>
            <a:r>
              <a:rPr lang="en-US" altLang="ja-JP" sz="2400" dirty="0" smtClean="0"/>
              <a:t> groups.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en-US" altLang="ja-JP" sz="2400" i="1" dirty="0"/>
              <a:t>Supplement of the paper presented at the workshop on The </a:t>
            </a:r>
            <a:endParaRPr lang="en-US" altLang="ja-JP" sz="2400" i="1" dirty="0" smtClean="0"/>
          </a:p>
          <a:p>
            <a:pPr marL="0" indent="0">
              <a:buNone/>
            </a:pPr>
            <a:r>
              <a:rPr lang="en-US" altLang="ja-JP" sz="2400" i="1" dirty="0"/>
              <a:t> </a:t>
            </a:r>
            <a:r>
              <a:rPr lang="en-US" altLang="ja-JP" sz="2400" i="1" dirty="0" smtClean="0"/>
              <a:t>   Problem </a:t>
            </a:r>
            <a:r>
              <a:rPr lang="en-US" altLang="ja-JP" sz="2400" i="1" dirty="0"/>
              <a:t>Solving through the Applications of Mathematics to </a:t>
            </a:r>
            <a:endParaRPr lang="en-US" altLang="ja-JP" sz="2400" i="1" dirty="0" smtClean="0"/>
          </a:p>
          <a:p>
            <a:pPr marL="0" indent="0">
              <a:buNone/>
            </a:pPr>
            <a:r>
              <a:rPr lang="en-US" altLang="ja-JP" sz="2400" i="1" dirty="0"/>
              <a:t> </a:t>
            </a:r>
            <a:r>
              <a:rPr lang="en-US" altLang="ja-JP" sz="2400" i="1" dirty="0" smtClean="0"/>
              <a:t>   Human </a:t>
            </a:r>
            <a:r>
              <a:rPr lang="en-US" altLang="ja-JP" sz="2400" i="1" dirty="0"/>
              <a:t>Behaviors by the aid of The Ministry of Education, </a:t>
            </a:r>
            <a:r>
              <a:rPr lang="en-US" altLang="ja-JP" sz="2400" i="1" dirty="0" err="1" smtClean="0"/>
              <a:t>Cul</a:t>
            </a:r>
            <a:r>
              <a:rPr lang="en-US" altLang="ja-JP" sz="2400" i="1" dirty="0" smtClean="0"/>
              <a:t>- </a:t>
            </a:r>
          </a:p>
          <a:p>
            <a:pPr marL="0" indent="0">
              <a:buNone/>
            </a:pPr>
            <a:r>
              <a:rPr lang="en-US" altLang="ja-JP" sz="2400" i="1" dirty="0"/>
              <a:t> </a:t>
            </a:r>
            <a:r>
              <a:rPr lang="en-US" altLang="ja-JP" sz="2400" i="1" dirty="0" smtClean="0"/>
              <a:t>   </a:t>
            </a:r>
            <a:r>
              <a:rPr lang="en-US" altLang="ja-JP" sz="2400" i="1" dirty="0" err="1" smtClean="0"/>
              <a:t>ture</a:t>
            </a:r>
            <a:r>
              <a:rPr lang="en-US" altLang="ja-JP" sz="2400" i="1" dirty="0"/>
              <a:t>, Sports, Science and Technology in Japan</a:t>
            </a:r>
            <a:r>
              <a:rPr lang="en-US" altLang="ja-JP" sz="2400" dirty="0"/>
              <a:t> (pp.1-24</a:t>
            </a:r>
            <a:r>
              <a:rPr lang="en-US" altLang="ja-JP" sz="2400" dirty="0" smtClean="0"/>
              <a:t>).</a:t>
            </a:r>
          </a:p>
          <a:p>
            <a:pPr marL="0" indent="0">
              <a:buNone/>
            </a:pPr>
            <a:r>
              <a:rPr kumimoji="1" lang="en-US" altLang="ja-JP" sz="2400" dirty="0" smtClean="0"/>
              <a:t>Einstein, von A. (1905).  </a:t>
            </a:r>
            <a:r>
              <a:rPr kumimoji="1" lang="en-US" altLang="ja-JP" sz="2400" dirty="0" err="1" smtClean="0"/>
              <a:t>Über</a:t>
            </a:r>
            <a:r>
              <a:rPr kumimoji="1" lang="en-US" altLang="ja-JP" sz="2400" dirty="0" smtClean="0"/>
              <a:t> die von der </a:t>
            </a:r>
            <a:r>
              <a:rPr kumimoji="1" lang="en-US" altLang="ja-JP" sz="2400" dirty="0" err="1" smtClean="0"/>
              <a:t>molekularkinetishen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en-US" altLang="ja-JP" sz="2400" dirty="0" err="1" smtClean="0"/>
              <a:t>Theorie</a:t>
            </a:r>
            <a:r>
              <a:rPr lang="en-US" altLang="ja-JP" sz="2400" dirty="0" smtClean="0"/>
              <a:t> der </a:t>
            </a:r>
            <a:r>
              <a:rPr lang="en-US" altLang="ja-JP" sz="2400" dirty="0" err="1" smtClean="0"/>
              <a:t>Wärme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geforderte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Bewegung</a:t>
            </a:r>
            <a:r>
              <a:rPr lang="en-US" altLang="ja-JP" sz="2400" dirty="0" smtClean="0"/>
              <a:t> von in </a:t>
            </a:r>
            <a:r>
              <a:rPr lang="en-US" altLang="ja-JP" sz="2400" dirty="0" err="1" smtClean="0"/>
              <a:t>ruhenden</a:t>
            </a:r>
            <a:r>
              <a:rPr lang="en-US" altLang="ja-JP" sz="2400" dirty="0" smtClean="0"/>
              <a:t> 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</a:t>
            </a:r>
            <a:r>
              <a:rPr kumimoji="1" lang="en-US" altLang="ja-JP" sz="2400" dirty="0" err="1" smtClean="0"/>
              <a:t>Flüssigkeiten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suspendierten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Teilchen</a:t>
            </a:r>
            <a:r>
              <a:rPr kumimoji="1" lang="en-US" altLang="ja-JP" sz="2400" dirty="0" smtClean="0"/>
              <a:t>.  </a:t>
            </a:r>
            <a:r>
              <a:rPr kumimoji="1" lang="en-US" altLang="ja-JP" sz="2400" i="1" dirty="0" err="1" smtClean="0"/>
              <a:t>Annalen</a:t>
            </a:r>
            <a:r>
              <a:rPr kumimoji="1" lang="en-US" altLang="ja-JP" sz="2400" i="1" dirty="0" smtClean="0"/>
              <a:t> der </a:t>
            </a:r>
            <a:r>
              <a:rPr kumimoji="1" lang="en-US" altLang="ja-JP" sz="2400" i="1" dirty="0" err="1" smtClean="0"/>
              <a:t>Physik</a:t>
            </a:r>
            <a:r>
              <a:rPr lang="en-US" altLang="ja-JP" sz="2400" dirty="0" smtClean="0"/>
              <a:t>, </a:t>
            </a:r>
            <a:r>
              <a:rPr lang="en-US" altLang="ja-JP" sz="2400" b="1" i="1" dirty="0" smtClean="0"/>
              <a:t>18</a:t>
            </a:r>
            <a:r>
              <a:rPr lang="en-US" altLang="ja-JP" sz="2400" dirty="0" smtClean="0"/>
              <a:t>,</a:t>
            </a:r>
          </a:p>
          <a:p>
            <a:pPr marL="0" indent="0">
              <a:buNone/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549-560.</a:t>
            </a:r>
          </a:p>
          <a:p>
            <a:pPr marL="0" indent="0">
              <a:buNone/>
            </a:pPr>
            <a:r>
              <a:rPr lang="en-US" altLang="ja-JP" sz="2400" dirty="0"/>
              <a:t>Newman, M. E. J. (2006).   </a:t>
            </a:r>
            <a:r>
              <a:rPr lang="ja-JP" altLang="ja-JP" sz="2400" dirty="0"/>
              <a:t>Finding community structure in net</a:t>
            </a:r>
            <a:r>
              <a:rPr lang="en-US" altLang="ja-JP" sz="2400" dirty="0"/>
              <a:t>-</a:t>
            </a:r>
          </a:p>
          <a:p>
            <a:pPr marL="0" indent="0">
              <a:buNone/>
            </a:pP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5874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 smtClean="0"/>
              <a:t>    </a:t>
            </a:r>
            <a:r>
              <a:rPr lang="ja-JP" altLang="ja-JP" sz="2400" dirty="0" smtClean="0"/>
              <a:t>works </a:t>
            </a:r>
            <a:r>
              <a:rPr lang="ja-JP" altLang="ja-JP" sz="2400" dirty="0"/>
              <a:t>using the eigenvectors of matrices. </a:t>
            </a:r>
            <a:r>
              <a:rPr lang="en-US" altLang="ja-JP" sz="2400" dirty="0"/>
              <a:t>  </a:t>
            </a:r>
            <a:r>
              <a:rPr lang="en-US" altLang="ja-JP" sz="2400" i="1" dirty="0"/>
              <a:t>Physical Review, E</a:t>
            </a:r>
            <a:r>
              <a:rPr lang="en-US" altLang="ja-JP" sz="2400" dirty="0"/>
              <a:t>,</a:t>
            </a:r>
          </a:p>
          <a:p>
            <a:pPr marL="0" indent="0">
              <a:buNone/>
            </a:pPr>
            <a:r>
              <a:rPr lang="en-US" altLang="ja-JP" sz="2400" dirty="0"/>
              <a:t>     036104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r>
              <a:rPr lang="en-US" altLang="ja-JP" sz="2400" dirty="0" smtClean="0"/>
              <a:t>Page</a:t>
            </a:r>
            <a:r>
              <a:rPr lang="en-US" altLang="ja-JP" sz="2400" dirty="0"/>
              <a:t>, C. H. (1952).  Instantaneous power spectra.  </a:t>
            </a:r>
            <a:r>
              <a:rPr lang="en-US" altLang="ja-JP" sz="2400" i="1" dirty="0"/>
              <a:t>Journal of </a:t>
            </a:r>
            <a:r>
              <a:rPr lang="en-US" altLang="ja-JP" sz="2400" i="1" dirty="0" err="1"/>
              <a:t>Ap</a:t>
            </a:r>
            <a:r>
              <a:rPr lang="en-US" altLang="ja-JP" sz="2400" i="1" dirty="0"/>
              <a:t>-</a:t>
            </a:r>
          </a:p>
          <a:p>
            <a:pPr marL="0" indent="0">
              <a:buNone/>
            </a:pPr>
            <a:r>
              <a:rPr lang="en-US" altLang="ja-JP" sz="2400" i="1" dirty="0"/>
              <a:t>    plied Physics</a:t>
            </a:r>
            <a:r>
              <a:rPr lang="en-US" altLang="ja-JP" sz="2400" dirty="0"/>
              <a:t>, </a:t>
            </a:r>
            <a:r>
              <a:rPr lang="en-US" altLang="ja-JP" sz="2400" b="1" i="1" dirty="0"/>
              <a:t>23</a:t>
            </a:r>
            <a:r>
              <a:rPr lang="en-US" altLang="ja-JP" sz="2400" dirty="0"/>
              <a:t>, 103</a:t>
            </a:r>
            <a:r>
              <a:rPr lang="en-US" altLang="ja-JP" sz="2400" dirty="0" smtClean="0"/>
              <a:t>.</a:t>
            </a:r>
          </a:p>
          <a:p>
            <a:pPr marL="0" indent="0">
              <a:buNone/>
            </a:pPr>
            <a:r>
              <a:rPr lang="en-US" altLang="ja-JP" sz="2400" dirty="0" smtClean="0"/>
              <a:t>Priestley</a:t>
            </a:r>
            <a:r>
              <a:rPr lang="en-US" altLang="ja-JP" sz="2400" dirty="0"/>
              <a:t>, M. B. (1965).  Evolutionary spectra </a:t>
            </a:r>
            <a:r>
              <a:rPr lang="en-US" altLang="ja-JP" sz="2400" dirty="0" smtClean="0"/>
              <a:t>and  </a:t>
            </a:r>
            <a:r>
              <a:rPr lang="en-US" altLang="ja-JP" sz="2400" dirty="0" err="1" smtClean="0"/>
              <a:t>nonstationary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    process.   </a:t>
            </a:r>
            <a:r>
              <a:rPr lang="en-US" altLang="ja-JP" sz="2400" i="1" dirty="0"/>
              <a:t>Journal of the Royal Statistical  Society B</a:t>
            </a:r>
            <a:r>
              <a:rPr lang="en-US" altLang="ja-JP" sz="2400" dirty="0"/>
              <a:t>,  </a:t>
            </a:r>
            <a:r>
              <a:rPr lang="en-US" altLang="ja-JP" sz="2400" b="1" dirty="0"/>
              <a:t>27</a:t>
            </a:r>
            <a:r>
              <a:rPr lang="en-US" altLang="ja-JP" sz="2400" dirty="0"/>
              <a:t>, 204-</a:t>
            </a:r>
          </a:p>
          <a:p>
            <a:pPr marL="0" indent="0">
              <a:buNone/>
            </a:pPr>
            <a:r>
              <a:rPr lang="en-US" altLang="ja-JP" sz="2400" dirty="0"/>
              <a:t>    237.</a:t>
            </a:r>
          </a:p>
          <a:p>
            <a:pPr marL="0" indent="0">
              <a:buNone/>
            </a:pPr>
            <a:r>
              <a:rPr lang="ja-JP" altLang="en-US" sz="2400" dirty="0"/>
              <a:t>矢久保考介 </a:t>
            </a:r>
            <a:r>
              <a:rPr lang="en-US" altLang="ja-JP" sz="2400" dirty="0"/>
              <a:t>(2013).  </a:t>
            </a:r>
            <a:r>
              <a:rPr lang="ja-JP" altLang="en-US" sz="2400" dirty="0"/>
              <a:t>複雑ネットワークとその構造　共立出版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9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600" dirty="0"/>
              <a:t>Although </a:t>
            </a:r>
            <a:r>
              <a:rPr lang="en-US" altLang="ja-JP" sz="3600" b="1" dirty="0">
                <a:solidFill>
                  <a:srgbClr val="0070C0"/>
                </a:solidFill>
              </a:rPr>
              <a:t>the theory of dynamical systems</a:t>
            </a:r>
            <a:r>
              <a:rPr lang="en-US" altLang="ja-JP" sz="3600" dirty="0">
                <a:solidFill>
                  <a:srgbClr val="0070C0"/>
                </a:solidFill>
              </a:rPr>
              <a:t> </a:t>
            </a:r>
            <a:r>
              <a:rPr lang="en-US" altLang="ja-JP" sz="3600" dirty="0"/>
              <a:t>is said to go back to </a:t>
            </a:r>
            <a:r>
              <a:rPr lang="en-US" altLang="ja-JP" sz="3600" dirty="0" smtClean="0"/>
              <a:t>the pioneering </a:t>
            </a:r>
            <a:r>
              <a:rPr lang="en-US" altLang="ja-JP" sz="3600" dirty="0"/>
              <a:t>work of Henri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Poincar</a:t>
            </a:r>
            <a:r>
              <a:rPr lang="en-US" altLang="ja-JP" sz="3600" dirty="0" err="1">
                <a:solidFill>
                  <a:srgbClr val="FF0000"/>
                </a:solidFill>
              </a:rPr>
              <a:t>é</a:t>
            </a:r>
            <a:r>
              <a:rPr lang="en-US" altLang="ja-JP" sz="3600" dirty="0" smtClean="0"/>
              <a:t> </a:t>
            </a:r>
            <a:r>
              <a:rPr lang="en-US" altLang="ja-JP" sz="3600" u="sng" dirty="0"/>
              <a:t>in the late 19th century </a:t>
            </a:r>
            <a:r>
              <a:rPr lang="en-US" altLang="ja-JP" sz="3600" dirty="0"/>
              <a:t>(e.g., Bhatia </a:t>
            </a:r>
            <a:r>
              <a:rPr lang="en-US" altLang="ja-JP" sz="3600" dirty="0" smtClean="0"/>
              <a:t>&amp; </a:t>
            </a:r>
            <a:r>
              <a:rPr lang="en-US" altLang="ja-JP" sz="3600" dirty="0" err="1" smtClean="0"/>
              <a:t>Szeg</a:t>
            </a:r>
            <a:r>
              <a:rPr lang="en-US" altLang="ja-JP" sz="3600" dirty="0" err="1"/>
              <a:t>ö</a:t>
            </a:r>
            <a:r>
              <a:rPr lang="en-US" altLang="ja-JP" sz="3600" dirty="0" smtClean="0"/>
              <a:t>, 1970</a:t>
            </a:r>
            <a:r>
              <a:rPr lang="en-US" altLang="ja-JP" sz="3600" dirty="0"/>
              <a:t>), the studies on dynamical system may be said to have begun in ancient </a:t>
            </a:r>
            <a:r>
              <a:rPr lang="en-US" altLang="ja-JP" sz="3600" dirty="0" smtClean="0"/>
              <a:t>Babylonia (</a:t>
            </a:r>
            <a:r>
              <a:rPr lang="en-US" altLang="ja-JP" sz="3600" dirty="0"/>
              <a:t>e.g., Alexander, 1994) and elsewhere</a:t>
            </a:r>
            <a:r>
              <a:rPr lang="en-US" altLang="ja-JP" sz="3600" dirty="0" smtClean="0"/>
              <a:t>.</a:t>
            </a:r>
          </a:p>
          <a:p>
            <a:pPr marL="0" indent="0">
              <a:buNone/>
            </a:pPr>
            <a:r>
              <a:rPr kumimoji="1" lang="en-US" altLang="ja-JP" sz="3600" dirty="0"/>
              <a:t> </a:t>
            </a:r>
            <a:r>
              <a:rPr lang="en-US" altLang="ja-JP" sz="3600" dirty="0"/>
              <a:t>    By contrast, </a:t>
            </a:r>
            <a:r>
              <a:rPr lang="en-US" altLang="ja-JP" sz="3600" b="1" dirty="0">
                <a:solidFill>
                  <a:srgbClr val="0070C0"/>
                </a:solidFill>
              </a:rPr>
              <a:t>graph theory </a:t>
            </a:r>
            <a:r>
              <a:rPr lang="en-US" altLang="ja-JP" sz="3600" dirty="0"/>
              <a:t>is said to go back to the work of </a:t>
            </a:r>
            <a:r>
              <a:rPr lang="en-US" altLang="ja-JP" sz="3600" dirty="0">
                <a:solidFill>
                  <a:srgbClr val="FF0000"/>
                </a:solidFill>
              </a:rPr>
              <a:t>Euler</a:t>
            </a:r>
            <a:r>
              <a:rPr lang="en-US" altLang="ja-JP" sz="3600" dirty="0"/>
              <a:t> </a:t>
            </a:r>
            <a:r>
              <a:rPr lang="en-US" altLang="ja-JP" sz="3600" u="sng" dirty="0"/>
              <a:t>in the early 18th </a:t>
            </a:r>
            <a:r>
              <a:rPr lang="en-US" altLang="ja-JP" sz="3600" u="sng" dirty="0" smtClean="0"/>
              <a:t>century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(e.g., </a:t>
            </a:r>
            <a:r>
              <a:rPr lang="en-US" altLang="ja-JP" sz="3600" dirty="0" err="1"/>
              <a:t>Harary</a:t>
            </a:r>
            <a:r>
              <a:rPr lang="en-US" altLang="ja-JP" sz="3600" dirty="0"/>
              <a:t>, 1969).  </a:t>
            </a:r>
          </a:p>
        </p:txBody>
      </p:sp>
    </p:spTree>
    <p:extLst>
      <p:ext uri="{BB962C8B-B14F-4D97-AF65-F5344CB8AC3E}">
        <p14:creationId xmlns:p14="http://schemas.microsoft.com/office/powerpoint/2010/main" val="34929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323528" y="692696"/>
            <a:ext cx="8435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3600" dirty="0" smtClean="0"/>
              <a:t>Recently, there has been 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increasing </a:t>
            </a:r>
            <a:r>
              <a:rPr lang="en-US" altLang="ja-JP" sz="3600" b="1" dirty="0" err="1" smtClean="0">
                <a:solidFill>
                  <a:srgbClr val="0070C0"/>
                </a:solidFill>
              </a:rPr>
              <a:t>atten-tion</a:t>
            </a:r>
            <a:r>
              <a:rPr lang="en-US" altLang="ja-JP" sz="3600" dirty="0" smtClean="0"/>
              <a:t> paid to the study of  </a:t>
            </a:r>
            <a:r>
              <a:rPr lang="en-US" altLang="ja-JP" sz="3600" i="1" dirty="0" smtClean="0">
                <a:solidFill>
                  <a:srgbClr val="FF0000"/>
                </a:solidFill>
              </a:rPr>
              <a:t>complex networks</a:t>
            </a:r>
            <a:r>
              <a:rPr lang="en-US" altLang="ja-JP" sz="3600" i="1" dirty="0" smtClean="0"/>
              <a:t> </a:t>
            </a:r>
            <a:r>
              <a:rPr lang="en-US" altLang="ja-JP" sz="3600" dirty="0" smtClean="0"/>
              <a:t>in the social and natural sciences, essentially  based on graph theory, since the appear-</a:t>
            </a:r>
            <a:r>
              <a:rPr lang="en-US" altLang="ja-JP" sz="3600" dirty="0" err="1" smtClean="0"/>
              <a:t>ance</a:t>
            </a:r>
            <a:r>
              <a:rPr lang="en-US" altLang="ja-JP" sz="3600" dirty="0" smtClean="0"/>
              <a:t> of the works of </a:t>
            </a:r>
            <a:r>
              <a:rPr lang="en-US" altLang="ja-JP" sz="3600" dirty="0" smtClean="0">
                <a:solidFill>
                  <a:srgbClr val="FF0000"/>
                </a:solidFill>
              </a:rPr>
              <a:t>Watts and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Str</a:t>
            </a:r>
            <a:r>
              <a:rPr lang="en-US" altLang="ja-JP" sz="3600" dirty="0" err="1" smtClean="0">
                <a:solidFill>
                  <a:srgbClr val="0070C0"/>
                </a:solidFill>
              </a:rPr>
              <a:t>o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gatz</a:t>
            </a:r>
            <a:r>
              <a:rPr lang="en-US" altLang="ja-JP" sz="3600" dirty="0" smtClean="0">
                <a:solidFill>
                  <a:srgbClr val="FF0000"/>
                </a:solidFill>
              </a:rPr>
              <a:t> </a:t>
            </a:r>
            <a:r>
              <a:rPr lang="en-US" altLang="ja-JP" sz="3600" dirty="0" smtClean="0"/>
              <a:t>(1998) and 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Barabási</a:t>
            </a:r>
            <a:r>
              <a:rPr lang="en-US" altLang="ja-JP" sz="3600" dirty="0" smtClean="0">
                <a:solidFill>
                  <a:srgbClr val="FF0000"/>
                </a:solidFill>
              </a:rPr>
              <a:t> and Albert </a:t>
            </a:r>
            <a:r>
              <a:rPr lang="en-US" altLang="ja-JP" sz="3600" dirty="0" smtClean="0"/>
              <a:t>(1999).</a:t>
            </a:r>
          </a:p>
          <a:p>
            <a:pPr marL="0" indent="0">
              <a:buNone/>
            </a:pPr>
            <a:r>
              <a:rPr lang="en-US" altLang="ja-JP" sz="3600" dirty="0"/>
              <a:t> </a:t>
            </a:r>
            <a:r>
              <a:rPr lang="en-US" altLang="ja-JP" sz="3600" dirty="0" smtClean="0"/>
              <a:t>   </a:t>
            </a:r>
            <a:r>
              <a:rPr lang="ja-JP" altLang="en-US" sz="2800" dirty="0" smtClean="0"/>
              <a:t>（註１） </a:t>
            </a:r>
            <a:r>
              <a:rPr lang="en-US" altLang="ja-JP" sz="2800" dirty="0" smtClean="0"/>
              <a:t>Watts-</a:t>
            </a:r>
            <a:r>
              <a:rPr lang="en-US" altLang="ja-JP" sz="2800" dirty="0" err="1" smtClean="0"/>
              <a:t>Strogatz</a:t>
            </a:r>
            <a:r>
              <a:rPr lang="en-US" altLang="ja-JP" sz="2800" dirty="0" smtClean="0"/>
              <a:t> (1998) </a:t>
            </a:r>
            <a:r>
              <a:rPr lang="ja-JP" altLang="en-US" sz="2800" dirty="0" smtClean="0"/>
              <a:t>は、</a:t>
            </a:r>
            <a:r>
              <a:rPr lang="en-US" altLang="ja-JP" sz="2800" i="1" dirty="0" smtClean="0"/>
              <a:t>Nature</a:t>
            </a:r>
            <a:r>
              <a:rPr lang="ja-JP" altLang="en-US" sz="2800" i="1" dirty="0"/>
              <a:t> </a:t>
            </a:r>
            <a:r>
              <a:rPr lang="ja-JP" altLang="en-US" sz="2800" dirty="0" smtClean="0"/>
              <a:t>論文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  （註２） </a:t>
            </a:r>
            <a:r>
              <a:rPr lang="en-US" altLang="ja-JP" sz="2800" dirty="0" err="1" smtClean="0"/>
              <a:t>Barabási</a:t>
            </a:r>
            <a:r>
              <a:rPr lang="en-US" altLang="ja-JP" sz="2800" dirty="0" smtClean="0"/>
              <a:t>-Albert (1999) </a:t>
            </a:r>
            <a:r>
              <a:rPr lang="ja-JP" altLang="en-US" sz="2800" dirty="0" smtClean="0"/>
              <a:t>は、</a:t>
            </a:r>
            <a:r>
              <a:rPr lang="en-US" altLang="ja-JP" sz="2800" i="1" dirty="0" smtClean="0"/>
              <a:t>Science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論文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 </a:t>
            </a:r>
            <a:r>
              <a:rPr lang="ja-JP" altLang="en-US" sz="2800" dirty="0" smtClean="0"/>
              <a:t> （註３） </a:t>
            </a:r>
            <a:r>
              <a:rPr lang="en-US" altLang="ja-JP" sz="2800" dirty="0" smtClean="0"/>
              <a:t>Academic Search Premier &amp; </a:t>
            </a:r>
            <a:r>
              <a:rPr lang="en-US" altLang="ja-JP" sz="2800" dirty="0" err="1" smtClean="0"/>
              <a:t>PsycInfo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を用いて、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       ‘complex networks’ 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検索すると、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38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>
                <a:solidFill>
                  <a:srgbClr val="0070C0"/>
                </a:solidFill>
              </a:rPr>
              <a:t>1991 (22</a:t>
            </a:r>
            <a:r>
              <a:rPr lang="ja-JP" altLang="en-US" dirty="0">
                <a:solidFill>
                  <a:srgbClr val="0070C0"/>
                </a:solidFill>
              </a:rPr>
              <a:t>篇</a:t>
            </a:r>
            <a:r>
              <a:rPr lang="en-US" altLang="ja-JP" dirty="0" smtClean="0">
                <a:solidFill>
                  <a:srgbClr val="0070C0"/>
                </a:solidFill>
              </a:rPr>
              <a:t>), 2002 (208</a:t>
            </a:r>
            <a:r>
              <a:rPr lang="ja-JP" altLang="en-US" dirty="0">
                <a:solidFill>
                  <a:srgbClr val="0070C0"/>
                </a:solidFill>
              </a:rPr>
              <a:t>篇</a:t>
            </a:r>
            <a:r>
              <a:rPr lang="en-US" altLang="ja-JP" dirty="0" smtClean="0">
                <a:solidFill>
                  <a:srgbClr val="0070C0"/>
                </a:solidFill>
              </a:rPr>
              <a:t>), 2009 (1036</a:t>
            </a:r>
            <a:r>
              <a:rPr lang="ja-JP" altLang="en-US" dirty="0" smtClean="0">
                <a:solidFill>
                  <a:srgbClr val="0070C0"/>
                </a:solidFill>
              </a:rPr>
              <a:t>篇</a:t>
            </a:r>
            <a:r>
              <a:rPr lang="en-US" altLang="ja-JP" dirty="0" smtClean="0">
                <a:solidFill>
                  <a:srgbClr val="0070C0"/>
                </a:solidFill>
              </a:rPr>
              <a:t>),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2013 (1492</a:t>
            </a:r>
            <a:r>
              <a:rPr lang="ja-JP" altLang="en-US" dirty="0" smtClean="0"/>
              <a:t>篇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と、</a:t>
            </a:r>
            <a:r>
              <a:rPr lang="en-US" altLang="ja-JP" dirty="0" smtClean="0"/>
              <a:t> 2001 </a:t>
            </a:r>
            <a:r>
              <a:rPr lang="ja-JP" altLang="en-US" dirty="0" smtClean="0"/>
              <a:t>年までは </a:t>
            </a:r>
            <a:r>
              <a:rPr lang="en-US" altLang="ja-JP" dirty="0" smtClean="0"/>
              <a:t>100</a:t>
            </a:r>
            <a:r>
              <a:rPr lang="ja-JP" altLang="en-US" dirty="0" smtClean="0"/>
              <a:t>篇未満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lang="ja-JP" altLang="en-US" dirty="0"/>
              <a:t>であるが</a:t>
            </a:r>
            <a:r>
              <a:rPr lang="ja-JP" altLang="en-US" dirty="0" smtClean="0"/>
              <a:t>、</a:t>
            </a:r>
            <a:r>
              <a:rPr lang="en-US" altLang="ja-JP" dirty="0" smtClean="0"/>
              <a:t>2002 </a:t>
            </a:r>
            <a:r>
              <a:rPr lang="ja-JP" altLang="en-US" dirty="0" smtClean="0"/>
              <a:t>年からは </a:t>
            </a:r>
            <a:r>
              <a:rPr lang="en-US" altLang="ja-JP" dirty="0" smtClean="0"/>
              <a:t>100 </a:t>
            </a:r>
            <a:r>
              <a:rPr lang="ja-JP" altLang="en-US" dirty="0" smtClean="0"/>
              <a:t>篇台に、</a:t>
            </a:r>
            <a:r>
              <a:rPr lang="en-US" altLang="ja-JP" dirty="0" smtClean="0"/>
              <a:t>2009 </a:t>
            </a:r>
            <a:r>
              <a:rPr lang="ja-JP" altLang="en-US" dirty="0" smtClean="0"/>
              <a:t>年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        からは </a:t>
            </a:r>
            <a:r>
              <a:rPr lang="en-US" altLang="ja-JP" dirty="0" smtClean="0"/>
              <a:t>1000 </a:t>
            </a:r>
            <a:r>
              <a:rPr lang="ja-JP" altLang="en-US" dirty="0" smtClean="0"/>
              <a:t>篇台へ</a:t>
            </a:r>
            <a:r>
              <a:rPr lang="ja-JP" altLang="en-US" dirty="0"/>
              <a:t>と、矢久保 </a:t>
            </a:r>
            <a:r>
              <a:rPr lang="en-US" altLang="ja-JP" dirty="0"/>
              <a:t>(2013</a:t>
            </a:r>
            <a:r>
              <a:rPr lang="en-US" altLang="ja-JP" dirty="0" smtClean="0"/>
              <a:t>)</a:t>
            </a:r>
            <a:r>
              <a:rPr lang="ja-JP" altLang="en-US" dirty="0"/>
              <a:t>も</a:t>
            </a:r>
            <a:r>
              <a:rPr lang="ja-JP" altLang="en-US" dirty="0" smtClean="0"/>
              <a:t>指摘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lang="ja-JP" altLang="en-US" dirty="0" smtClean="0"/>
              <a:t>して</a:t>
            </a:r>
            <a:r>
              <a:rPr lang="ja-JP" altLang="en-US" dirty="0"/>
              <a:t>いるように</a:t>
            </a:r>
            <a:r>
              <a:rPr lang="ja-JP" altLang="en-US" dirty="0" smtClean="0"/>
              <a:t>、 </a:t>
            </a:r>
            <a:r>
              <a:rPr lang="en-US" altLang="ja-JP" u="sng" dirty="0" smtClean="0"/>
              <a:t>2000 </a:t>
            </a:r>
            <a:r>
              <a:rPr lang="ja-JP" altLang="en-US" u="sng" dirty="0" smtClean="0"/>
              <a:t>年代初等から爆発的に</a:t>
            </a:r>
            <a:endParaRPr lang="en-US" altLang="ja-JP" u="sng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</a:t>
            </a:r>
            <a:r>
              <a:rPr lang="ja-JP" altLang="en-US" u="sng" dirty="0" smtClean="0"/>
              <a:t>論文数が増えている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sz="3600" dirty="0" smtClean="0"/>
              <a:t>On the one hand, Watts and </a:t>
            </a:r>
            <a:r>
              <a:rPr lang="en-US" altLang="ja-JP" sz="3600" dirty="0" err="1" smtClean="0"/>
              <a:t>Str</a:t>
            </a:r>
            <a:r>
              <a:rPr lang="en-US" altLang="ja-JP" sz="3600" dirty="0" err="1" smtClean="0">
                <a:solidFill>
                  <a:srgbClr val="0070C0"/>
                </a:solidFill>
              </a:rPr>
              <a:t>o</a:t>
            </a:r>
            <a:r>
              <a:rPr lang="en-US" altLang="ja-JP" sz="3600" dirty="0" err="1" smtClean="0"/>
              <a:t>gatz</a:t>
            </a:r>
            <a:r>
              <a:rPr lang="en-US" altLang="ja-JP" sz="3600" dirty="0" smtClean="0"/>
              <a:t> (1998) proposed  the </a:t>
            </a:r>
            <a:r>
              <a:rPr lang="en-US" altLang="ja-JP" sz="3600" dirty="0" smtClean="0">
                <a:solidFill>
                  <a:srgbClr val="FF0000"/>
                </a:solidFill>
              </a:rPr>
              <a:t>small-world model</a:t>
            </a:r>
            <a:r>
              <a:rPr lang="en-US" altLang="ja-JP" sz="3600" dirty="0" smtClean="0"/>
              <a:t> which is characterized by the property that </a:t>
            </a:r>
            <a:r>
              <a:rPr lang="en-US" altLang="ja-JP" sz="3600" u="sng" dirty="0" smtClean="0"/>
              <a:t>two nodes can be connected with a path of a few links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4382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548680"/>
            <a:ext cx="8373616" cy="576064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u="sng" dirty="0" smtClean="0"/>
              <a:t>only</a:t>
            </a:r>
            <a:r>
              <a:rPr lang="en-US" altLang="ja-JP" sz="3600" dirty="0" smtClean="0"/>
              <a:t> (</a:t>
            </a:r>
            <a:r>
              <a:rPr lang="en-US" altLang="ja-JP" sz="3600" dirty="0" err="1" smtClean="0"/>
              <a:t>Barabási</a:t>
            </a:r>
            <a:r>
              <a:rPr lang="en-US" altLang="ja-JP" sz="3600" dirty="0" smtClean="0"/>
              <a:t> &amp; </a:t>
            </a:r>
            <a:r>
              <a:rPr lang="en-US" altLang="ja-JP" sz="3600" dirty="0" err="1" smtClean="0"/>
              <a:t>Oltvai</a:t>
            </a:r>
            <a:r>
              <a:rPr lang="en-US" altLang="ja-JP" sz="3600" dirty="0" smtClean="0"/>
              <a:t>, 2004). 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Here, </a:t>
            </a:r>
            <a:r>
              <a:rPr lang="en-US" altLang="ja-JP" sz="3600" dirty="0" smtClean="0">
                <a:solidFill>
                  <a:srgbClr val="FF0000"/>
                </a:solidFill>
              </a:rPr>
              <a:t>nodes</a:t>
            </a:r>
            <a:r>
              <a:rPr lang="en-US" altLang="ja-JP" sz="3600" dirty="0" smtClean="0"/>
              <a:t> (vertices) and paths (</a:t>
            </a:r>
            <a:r>
              <a:rPr lang="en-US" altLang="ja-JP" sz="3600" dirty="0" smtClean="0">
                <a:solidFill>
                  <a:srgbClr val="FF0000"/>
                </a:solidFill>
              </a:rPr>
              <a:t>edges</a:t>
            </a:r>
            <a:r>
              <a:rPr lang="en-US" altLang="ja-JP" sz="3600" dirty="0" smtClean="0"/>
              <a:t>) are usually as- </a:t>
            </a:r>
            <a:r>
              <a:rPr lang="en-US" altLang="ja-JP" sz="3600" dirty="0" err="1" smtClean="0"/>
              <a:t>sumed</a:t>
            </a:r>
            <a:r>
              <a:rPr lang="en-US" altLang="ja-JP" sz="3600" dirty="0" smtClean="0"/>
              <a:t> in graph theory, and these </a:t>
            </a:r>
            <a:r>
              <a:rPr lang="en-US" altLang="ja-JP" sz="3600" dirty="0" err="1" smtClean="0"/>
              <a:t>corres</a:t>
            </a:r>
            <a:r>
              <a:rPr lang="en-US" altLang="ja-JP" sz="3600" dirty="0" smtClean="0"/>
              <a:t>-pond to members and interactions between members, respectively. </a:t>
            </a:r>
            <a:endParaRPr lang="ja-JP" altLang="en-US" sz="36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930370" y="40050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699792" y="49194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2699792" y="4005064"/>
            <a:ext cx="1195046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3614192" y="4005064"/>
            <a:ext cx="316178" cy="177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3614192" y="5833864"/>
            <a:ext cx="12305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844770" y="4944198"/>
            <a:ext cx="0" cy="889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699792" y="4919464"/>
            <a:ext cx="2144978" cy="2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930370" y="4054533"/>
            <a:ext cx="914400" cy="1779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線コネクタ 20"/>
          <p:cNvCxnSpPr/>
          <p:nvPr/>
        </p:nvCxnSpPr>
        <p:spPr>
          <a:xfrm rot="10800000" flipV="1">
            <a:off x="4499992" y="4221088"/>
            <a:ext cx="432048" cy="24117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曲線コネクタ 22"/>
          <p:cNvCxnSpPr/>
          <p:nvPr/>
        </p:nvCxnSpPr>
        <p:spPr>
          <a:xfrm>
            <a:off x="2101570" y="4593495"/>
            <a:ext cx="576064" cy="33833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014046" y="3928700"/>
            <a:ext cx="135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 p</a:t>
            </a:r>
            <a:r>
              <a:rPr kumimoji="1" lang="en-US" altLang="ja-JP" sz="3200" dirty="0" smtClean="0"/>
              <a:t>ath</a:t>
            </a:r>
          </a:p>
          <a:p>
            <a:r>
              <a:rPr lang="en-US" altLang="ja-JP" sz="3200" dirty="0"/>
              <a:t>(</a:t>
            </a:r>
            <a:r>
              <a:rPr kumimoji="1" lang="en-US" altLang="ja-JP" sz="3200" dirty="0" smtClean="0"/>
              <a:t>edge)</a:t>
            </a:r>
            <a:endParaRPr kumimoji="1" lang="ja-JP" altLang="en-US" sz="3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4194" y="4066256"/>
            <a:ext cx="1471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  node</a:t>
            </a:r>
          </a:p>
          <a:p>
            <a:r>
              <a:rPr kumimoji="1" lang="en-US" altLang="ja-JP" sz="3200" dirty="0" smtClean="0"/>
              <a:t>(vertex)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890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89" y="2492896"/>
            <a:ext cx="5502355" cy="418408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755576" y="622811"/>
            <a:ext cx="802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（註１） 次の図は、</a:t>
            </a:r>
            <a:r>
              <a:rPr kumimoji="1" lang="en-US" altLang="ja-JP" sz="2400" dirty="0" smtClean="0"/>
              <a:t>Newman, M. E. J. (2006).  </a:t>
            </a:r>
            <a:r>
              <a:rPr kumimoji="1" lang="en-US" altLang="ja-JP" sz="2400" i="1" dirty="0" smtClean="0"/>
              <a:t>Phys. Rev. E</a:t>
            </a:r>
            <a:r>
              <a:rPr kumimoji="1" lang="en-US" altLang="ja-JP" sz="2400" dirty="0" smtClean="0"/>
              <a:t>, 74,</a:t>
            </a:r>
          </a:p>
          <a:p>
            <a:r>
              <a:rPr kumimoji="1" lang="ja-JP" altLang="en-US" sz="2400" dirty="0" smtClean="0"/>
              <a:t>のネットワーク科学の分野</a:t>
            </a:r>
            <a:r>
              <a:rPr lang="ja-JP" altLang="en-US" sz="2400" dirty="0"/>
              <a:t>の</a:t>
            </a:r>
            <a:r>
              <a:rPr lang="ja-JP" altLang="en-US" sz="2400" dirty="0">
                <a:solidFill>
                  <a:srgbClr val="FF0000"/>
                </a:solidFill>
              </a:rPr>
              <a:t>比較的</a:t>
            </a:r>
            <a:r>
              <a:rPr lang="ja-JP" altLang="en-US" sz="2400" dirty="0" smtClean="0">
                <a:solidFill>
                  <a:srgbClr val="FF0000"/>
                </a:solidFill>
              </a:rPr>
              <a:t>小さな </a:t>
            </a:r>
            <a:r>
              <a:rPr lang="en-US" altLang="ja-JP" sz="2400" dirty="0" smtClean="0">
                <a:solidFill>
                  <a:srgbClr val="FF0000"/>
                </a:solidFill>
              </a:rPr>
              <a:t>(N=2,742) </a:t>
            </a:r>
            <a:r>
              <a:rPr lang="ja-JP" altLang="en-US" sz="2400" dirty="0" smtClean="0"/>
              <a:t>共著</a:t>
            </a:r>
            <a:r>
              <a:rPr kumimoji="1" lang="ja-JP" altLang="en-US" sz="2400" dirty="0" smtClean="0"/>
              <a:t>関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係ネットワークの一部であり、最大連結部分を抜き出したもの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（矢久保</a:t>
            </a:r>
            <a:r>
              <a:rPr lang="en-US" altLang="ja-JP" sz="2400" dirty="0" smtClean="0"/>
              <a:t>, </a:t>
            </a:r>
            <a:r>
              <a:rPr kumimoji="1" lang="en-US" altLang="ja-JP" sz="2400" dirty="0" smtClean="0"/>
              <a:t>2013, p.144</a:t>
            </a:r>
            <a:r>
              <a:rPr kumimoji="1" lang="ja-JP" altLang="en-US" sz="2400" dirty="0" smtClean="0"/>
              <a:t>） の</a:t>
            </a:r>
            <a:r>
              <a:rPr lang="ja-JP" altLang="en-US" sz="2400" dirty="0"/>
              <a:t>一つ</a:t>
            </a:r>
            <a:r>
              <a:rPr kumimoji="1" lang="ja-JP" altLang="en-US" sz="2400" dirty="0" smtClean="0"/>
              <a:t>を切り出したものである。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03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8352928" cy="58326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3600" dirty="0" smtClean="0"/>
                  <a:t>On the other hand, </a:t>
                </a:r>
                <a:r>
                  <a:rPr lang="en-US" altLang="ja-JP" sz="3600" dirty="0" err="1" smtClean="0"/>
                  <a:t>Barab</a:t>
                </a:r>
                <a:r>
                  <a:rPr lang="en-US" altLang="ja-JP" sz="3600" dirty="0" err="1"/>
                  <a:t>á</a:t>
                </a:r>
                <a:r>
                  <a:rPr lang="en-US" altLang="ja-JP" sz="3600" dirty="0" err="1" smtClean="0"/>
                  <a:t>si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and Albert (1999) </a:t>
                </a:r>
                <a:r>
                  <a:rPr lang="en-US" altLang="ja-JP" sz="3600" dirty="0" smtClean="0"/>
                  <a:t>pointed </a:t>
                </a:r>
                <a:r>
                  <a:rPr lang="en-US" altLang="ja-JP" sz="3600" dirty="0"/>
                  <a:t>out that many large </a:t>
                </a:r>
                <a:r>
                  <a:rPr lang="en-US" altLang="ja-JP" sz="3600" dirty="0" smtClean="0"/>
                  <a:t>net-works </a:t>
                </a:r>
                <a:r>
                  <a:rPr lang="en-US" altLang="ja-JP" sz="3600" dirty="0"/>
                  <a:t>have a common property which is that the distribution </a:t>
                </a:r>
                <a:r>
                  <a:rPr lang="en-US" altLang="ja-JP" sz="3600" dirty="0" smtClean="0"/>
                  <a:t>function </a:t>
                </a:r>
                <a:r>
                  <a:rPr lang="en-US" altLang="ja-JP" sz="3600" dirty="0"/>
                  <a:t>of vertex </a:t>
                </a:r>
                <a:r>
                  <a:rPr lang="en-US" altLang="ja-JP" sz="3600" dirty="0" smtClean="0"/>
                  <a:t>con-</a:t>
                </a:r>
                <a:r>
                  <a:rPr lang="en-US" altLang="ja-JP" sz="3600" dirty="0" err="1" smtClean="0"/>
                  <a:t>nectivities</a:t>
                </a:r>
                <a:r>
                  <a:rPr lang="en-US" altLang="ja-JP" sz="3600" dirty="0" smtClean="0"/>
                  <a:t> </a:t>
                </a:r>
                <a:r>
                  <a:rPr lang="en-US" altLang="ja-JP" sz="3600" dirty="0"/>
                  <a:t>obeys a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scale-free </a:t>
                </a:r>
                <a:r>
                  <a:rPr lang="en-US" altLang="ja-JP" sz="3600" dirty="0">
                    <a:solidFill>
                      <a:srgbClr val="FF0000"/>
                    </a:solidFill>
                  </a:rPr>
                  <a:t>power </a:t>
                </a:r>
                <a:r>
                  <a:rPr lang="en-US" altLang="ja-JP" sz="3600" dirty="0" smtClean="0">
                    <a:solidFill>
                      <a:srgbClr val="FF0000"/>
                    </a:solidFill>
                  </a:rPr>
                  <a:t>law</a:t>
                </a:r>
                <a:r>
                  <a:rPr lang="en-US" altLang="ja-JP" sz="3600" dirty="0" smtClean="0"/>
                  <a:t>. </a:t>
                </a:r>
              </a:p>
              <a:p>
                <a:pPr marL="0" indent="0">
                  <a:buNone/>
                </a:pPr>
                <a:r>
                  <a:rPr lang="ja-JP" altLang="en-US" sz="3600" dirty="0" smtClean="0"/>
                  <a:t>　</a:t>
                </a:r>
                <a:r>
                  <a:rPr lang="ja-JP" altLang="en-US" sz="2800" dirty="0" smtClean="0"/>
                  <a:t>（註１） 特定の </a:t>
                </a:r>
                <a:r>
                  <a:rPr lang="en-US" altLang="ja-JP" sz="2800" dirty="0" smtClean="0"/>
                  <a:t>node </a:t>
                </a:r>
                <a:r>
                  <a:rPr lang="ja-JP" altLang="en-US" sz="2800" dirty="0" smtClean="0"/>
                  <a:t>の次数（当該 </a:t>
                </a:r>
                <a:r>
                  <a:rPr lang="en-US" altLang="ja-JP" sz="2800" dirty="0" smtClean="0"/>
                  <a:t>node </a:t>
                </a:r>
                <a:r>
                  <a:rPr lang="ja-JP" altLang="en-US" sz="2800" dirty="0" smtClean="0"/>
                  <a:t>に繋がっている </a:t>
                </a:r>
                <a:r>
                  <a:rPr lang="en-US" altLang="ja-JP" sz="2800" dirty="0" smtClean="0"/>
                  <a:t>edge </a:t>
                </a:r>
                <a:r>
                  <a:rPr lang="ja-JP" altLang="en-US" sz="2800" dirty="0" smtClean="0"/>
                  <a:t>の本数）を </a:t>
                </a:r>
                <a:r>
                  <a:rPr lang="en-US" altLang="ja-JP" sz="2800" dirty="0" smtClean="0"/>
                  <a:t>k </a:t>
                </a:r>
                <a:r>
                  <a:rPr lang="ja-JP" altLang="en-US" sz="2800" dirty="0" smtClean="0"/>
                  <a:t>として、そのノードの次数が </a:t>
                </a:r>
                <a:r>
                  <a:rPr lang="en-US" altLang="ja-JP" sz="2800" dirty="0" smtClean="0"/>
                  <a:t>k </a:t>
                </a:r>
                <a:r>
                  <a:rPr lang="ja-JP" altLang="en-US" sz="2800" dirty="0" smtClean="0"/>
                  <a:t>となる確率</a:t>
                </a:r>
                <a:r>
                  <a:rPr lang="ja-JP" altLang="en-US" sz="2800" dirty="0"/>
                  <a:t> </a:t>
                </a:r>
                <a:r>
                  <a:rPr lang="en-US" altLang="ja-JP" sz="2800" dirty="0" smtClean="0"/>
                  <a:t>P(k) </a:t>
                </a:r>
                <a:r>
                  <a:rPr lang="ja-JP" altLang="en-US" sz="2800" dirty="0" smtClean="0"/>
                  <a:t>は</a:t>
                </a:r>
                <a:r>
                  <a:rPr lang="ja-JP" altLang="en-US" sz="2800" dirty="0" smtClean="0">
                    <a:solidFill>
                      <a:srgbClr val="FF0000"/>
                    </a:solidFill>
                  </a:rPr>
                  <a:t>次数分布関数</a:t>
                </a:r>
                <a:r>
                  <a:rPr lang="ja-JP" altLang="en-US" sz="2800" dirty="0" smtClean="0"/>
                  <a:t>と呼ばれるが、</a:t>
                </a:r>
                <a:r>
                  <a:rPr lang="ja-JP" altLang="en-US" sz="2800" u="sng" dirty="0" smtClean="0"/>
                  <a:t>スケールフリー性とは</a:t>
                </a:r>
                <a:r>
                  <a:rPr lang="ja-JP" altLang="en-US" sz="2800" dirty="0" smtClean="0"/>
                  <a:t>、同関数が多くの大規模ネットワークが、大きな次数 </a:t>
                </a:r>
                <a:r>
                  <a:rPr lang="en-US" altLang="ja-JP" sz="2800" dirty="0" smtClean="0"/>
                  <a:t>k </a:t>
                </a:r>
                <a:r>
                  <a:rPr lang="ja-JP" altLang="en-US" sz="2800" dirty="0" smtClean="0"/>
                  <a:t>に対して、つぎのようになることである：</a:t>
                </a:r>
                <a:endParaRPr lang="en-US" altLang="ja-JP" sz="2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kumimoji="1"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∝ </m:t>
                      </m:r>
                      <m:sSup>
                        <m:sSupPr>
                          <m:ctrlP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kumimoji="1" lang="en-US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kumimoji="1" lang="el-GR" altLang="ja-JP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𝜸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1" lang="en-US" altLang="ja-JP" sz="2800" dirty="0" smtClean="0"/>
              </a:p>
              <a:p>
                <a:pPr marL="0" indent="0">
                  <a:buNone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8352928" cy="5832648"/>
              </a:xfrm>
              <a:blipFill rotWithShape="1">
                <a:blip r:embed="rId2"/>
                <a:stretch>
                  <a:fillRect l="-2263" t="-1567" r="-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9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2030</Words>
  <Application>Microsoft Office PowerPoint</Application>
  <PresentationFormat>画面に合わせる (4:3)</PresentationFormat>
  <Paragraphs>263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​​テーマ</vt:lpstr>
      <vt:lpstr>A general non-Newtonian n-body problem  and dynamical scenarios of solutions.</vt:lpstr>
      <vt:lpstr>今日の発表内容の構成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モデル上の対象の動き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４．A small simulation study</vt:lpstr>
      <vt:lpstr>残された課題</vt:lpstr>
      <vt:lpstr>追加引用文献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non-Newtonian n-body problem  and dynamical scenarios of solutions.</dc:title>
  <dc:creator>chino</dc:creator>
  <cp:lastModifiedBy>chino</cp:lastModifiedBy>
  <cp:revision>80</cp:revision>
  <cp:lastPrinted>2014-09-01T02:00:37Z</cp:lastPrinted>
  <dcterms:created xsi:type="dcterms:W3CDTF">2014-08-27T01:53:49Z</dcterms:created>
  <dcterms:modified xsi:type="dcterms:W3CDTF">2014-09-01T06:36:18Z</dcterms:modified>
</cp:coreProperties>
</file>